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7" r:id="rId3"/>
    <p:sldId id="256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522EF5-C67B-CCF8-1D72-5C71368C42C1}" v="27" dt="2026-09-08T00:13:31.5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47D8C-D9AF-CFA3-FB67-1E55B4F9F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244"/>
            <a:ext cx="10515600" cy="1325563"/>
          </a:xfrm>
        </p:spPr>
        <p:txBody>
          <a:bodyPr/>
          <a:lstStyle/>
          <a:p>
            <a:r>
              <a:rPr lang="en-US"/>
              <a:t>Introduction to Experimental Design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B86BF05-07B3-F69F-B488-43DA96DA07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9959" y="1271612"/>
            <a:ext cx="5125607" cy="525134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FD649E2-6C1E-E0F1-04B8-A1B86D9D7243}"/>
              </a:ext>
            </a:extLst>
          </p:cNvPr>
          <p:cNvSpPr/>
          <p:nvPr/>
        </p:nvSpPr>
        <p:spPr>
          <a:xfrm>
            <a:off x="2354428" y="2703232"/>
            <a:ext cx="1598685" cy="38756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A8FC22-D6D4-A235-D7BD-D744A064DA47}"/>
              </a:ext>
            </a:extLst>
          </p:cNvPr>
          <p:cNvSpPr/>
          <p:nvPr/>
        </p:nvSpPr>
        <p:spPr>
          <a:xfrm>
            <a:off x="2354427" y="4472621"/>
            <a:ext cx="1598685" cy="38756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1EF6AD-B3EE-C664-2C64-D50F93BC9C7A}"/>
              </a:ext>
            </a:extLst>
          </p:cNvPr>
          <p:cNvSpPr/>
          <p:nvPr/>
        </p:nvSpPr>
        <p:spPr>
          <a:xfrm>
            <a:off x="2354426" y="6323192"/>
            <a:ext cx="1598685" cy="38756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478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C1B2C-8D2B-090C-8A63-A344472D4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D21726BE-F4A7-007B-63D6-8661C11FB8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2389" y="504259"/>
            <a:ext cx="5621412" cy="550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508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7019" y="1184132"/>
            <a:ext cx="9144000" cy="293785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Char char="•"/>
            </a:pPr>
            <a:r>
              <a:rPr lang="en-GB" dirty="0">
                <a:ea typeface="+mn-lt"/>
                <a:cs typeface="+mn-lt"/>
              </a:rPr>
              <a:t>Experimental design is the process of planning an experiment to </a:t>
            </a:r>
            <a:r>
              <a:rPr lang="en-GB">
                <a:ea typeface="+mn-lt"/>
                <a:cs typeface="+mn-lt"/>
              </a:rPr>
              <a:t>study cause-and-effect relationships.</a:t>
            </a:r>
            <a:endParaRPr lang="en-US" dirty="0">
              <a:ea typeface="+mn-lt"/>
              <a:cs typeface="+mn-lt"/>
            </a:endParaRPr>
          </a:p>
          <a:p>
            <a:pPr marL="342900" indent="-342900">
              <a:buChar char="•"/>
            </a:pPr>
            <a:r>
              <a:rPr lang="en-GB" dirty="0">
                <a:ea typeface="+mn-lt"/>
                <a:cs typeface="+mn-lt"/>
              </a:rPr>
              <a:t> Good experiments use </a:t>
            </a:r>
            <a:r>
              <a:rPr lang="en-GB" b="1" dirty="0">
                <a:ea typeface="+mn-lt"/>
                <a:cs typeface="+mn-lt"/>
              </a:rPr>
              <a:t>random assignment</a:t>
            </a:r>
            <a:r>
              <a:rPr lang="en-GB">
                <a:ea typeface="+mn-lt"/>
                <a:cs typeface="+mn-lt"/>
              </a:rPr>
              <a:t> to reduce bias.</a:t>
            </a:r>
            <a:endParaRPr lang="en-US">
              <a:ea typeface="+mn-lt"/>
              <a:cs typeface="+mn-lt"/>
            </a:endParaRPr>
          </a:p>
          <a:p>
            <a:pPr marL="342900" indent="-342900">
              <a:buChar char="•"/>
            </a:pPr>
            <a:r>
              <a:rPr lang="en-GB">
                <a:ea typeface="+mn-lt"/>
                <a:cs typeface="+mn-lt"/>
              </a:rPr>
              <a:t>Key principles include </a:t>
            </a:r>
            <a:r>
              <a:rPr lang="en-GB" b="1">
                <a:ea typeface="+mn-lt"/>
                <a:cs typeface="+mn-lt"/>
              </a:rPr>
              <a:t>control, replication, and randomization</a:t>
            </a:r>
            <a:endParaRPr lang="en-US">
              <a:ea typeface="+mn-lt"/>
              <a:cs typeface="+mn-lt"/>
            </a:endParaRPr>
          </a:p>
          <a:p>
            <a:pPr marL="342900" indent="-342900">
              <a:buChar char="•"/>
            </a:pPr>
            <a:r>
              <a:rPr lang="en-GB">
                <a:ea typeface="+mn-lt"/>
                <a:cs typeface="+mn-lt"/>
              </a:rPr>
              <a:t> Researchers compare treatments to determine their effects.</a:t>
            </a:r>
            <a:endParaRPr lang="en-US">
              <a:ea typeface="+mn-lt"/>
              <a:cs typeface="+mn-lt"/>
            </a:endParaRPr>
          </a:p>
          <a:p>
            <a:pPr marL="342900" indent="-342900">
              <a:buChar char="•"/>
            </a:pPr>
            <a:r>
              <a:rPr lang="en-GB">
                <a:ea typeface="+mn-lt"/>
                <a:cs typeface="+mn-lt"/>
              </a:rPr>
              <a:t>Well-designed experiments allow for valid conclusions about </a:t>
            </a:r>
            <a:r>
              <a:rPr lang="en-GB" dirty="0">
                <a:ea typeface="+mn-lt"/>
                <a:cs typeface="+mn-lt"/>
              </a:rPr>
              <a:t>causation.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88816-38BE-F410-A2A5-16576FFFD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FC6004ED-EDD8-CAD6-4E59-E63A1998B9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2381" y="758888"/>
            <a:ext cx="11901714" cy="300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814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05856-8C46-FAF3-CB58-2241DC617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E33F2-A3CE-E449-D51B-B2E2A650F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white paper with black text&#10;&#10;AI-generated content may be incorrect.">
            <a:extLst>
              <a:ext uri="{FF2B5EF4-FFF2-40B4-BE49-F238E27FC236}">
                <a16:creationId xmlns:a16="http://schemas.microsoft.com/office/drawing/2014/main" id="{DDA63680-53E6-8C77-3D7F-B85EFF57E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335" y="351517"/>
            <a:ext cx="10854569" cy="582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65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E0954-AFC5-5B37-BF26-C809096EE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Stretch and Challenge Questions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4FAFD05-70C6-0A25-5ED8-3B0AA7F6F6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0130" y="1369633"/>
            <a:ext cx="5740199" cy="505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89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47BEA-B84A-2D55-C411-506EF872A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7EDA582-14A4-B8C7-C8B5-5ACF39C99C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3639" y="721933"/>
            <a:ext cx="11136437" cy="196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692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48463-8E75-25CA-73AE-73CEFC461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F398E4B-E21B-CB1C-162C-CF069FCC6C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58851" y="634773"/>
            <a:ext cx="3485228" cy="5858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421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84FF6-16DE-4E06-FA66-3726E8E55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B17878E-F91B-CCD4-D867-9F02E17E87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6828" y="728811"/>
            <a:ext cx="9472208" cy="542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57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57091-4AB5-72CA-A987-4D392AA2B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9C54B28-FA63-676C-675F-A87290C7BD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0712" y="264911"/>
            <a:ext cx="8420881" cy="6349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6907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A36B5-D155-F030-30F0-8C392D2B1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E814505-6DA1-3136-6EC3-D64A71D5D8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2847" y="654913"/>
            <a:ext cx="10887559" cy="378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155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10BD2-65D6-1C43-B499-84895F8A6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TRUE or FALSE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99E72-FFBC-9122-BBB1-0797EA7B14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+mn-lt"/>
                <a:cs typeface="+mn-lt"/>
              </a:rPr>
              <a:t>Random assignment supports cause-and-effect conclusions.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5E1474-FD01-6641-5117-EEAC2D10D115}"/>
              </a:ext>
            </a:extLst>
          </p:cNvPr>
          <p:cNvSpPr txBox="1"/>
          <p:nvPr/>
        </p:nvSpPr>
        <p:spPr>
          <a:xfrm>
            <a:off x="1524000" y="3265714"/>
            <a:ext cx="628649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ea typeface="+mn-lt"/>
                <a:cs typeface="+mn-lt"/>
              </a:rPr>
              <a:t>Random assignment</a:t>
            </a:r>
            <a:r>
              <a:rPr lang="en-US" dirty="0">
                <a:ea typeface="+mn-lt"/>
                <a:cs typeface="+mn-lt"/>
              </a:rPr>
              <a:t> means that researchers </a:t>
            </a:r>
            <a:r>
              <a:rPr lang="en-US" b="1" dirty="0">
                <a:ea typeface="+mn-lt"/>
                <a:cs typeface="+mn-lt"/>
              </a:rPr>
              <a:t>randomly place participants into different treatment groups</a:t>
            </a:r>
            <a:r>
              <a:rPr lang="en-US" dirty="0">
                <a:ea typeface="+mn-lt"/>
                <a:cs typeface="+mn-lt"/>
              </a:rPr>
              <a:t> in an experiment.</a:t>
            </a:r>
          </a:p>
        </p:txBody>
      </p:sp>
    </p:spTree>
    <p:extLst>
      <p:ext uri="{BB962C8B-B14F-4D97-AF65-F5344CB8AC3E}">
        <p14:creationId xmlns:p14="http://schemas.microsoft.com/office/powerpoint/2010/main" val="72656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9AF2F-9E41-48CD-538B-BA5F40233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0E9E7-A047-F3C7-7A26-AD58D7D2C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TRUE or FALSE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969875-872A-B0FE-EFDE-CE61067814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+mn-lt"/>
                <a:cs typeface="+mn-lt"/>
              </a:rPr>
              <a:t>A control group can receive a placebo or an existing treatment.</a:t>
            </a:r>
          </a:p>
        </p:txBody>
      </p:sp>
    </p:spTree>
    <p:extLst>
      <p:ext uri="{BB962C8B-B14F-4D97-AF65-F5344CB8AC3E}">
        <p14:creationId xmlns:p14="http://schemas.microsoft.com/office/powerpoint/2010/main" val="3099114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259E1-D229-1BEF-9BA8-A93AA306B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618D2-C7E2-5149-5EC7-C7E0EB408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TRUE or FALSE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4AC3B-ADDC-EC14-19F3-4993597D9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+mn-lt"/>
                <a:cs typeface="+mn-lt"/>
              </a:rPr>
              <a:t>Replication reduces the influence of random variation.</a:t>
            </a:r>
          </a:p>
        </p:txBody>
      </p:sp>
    </p:spTree>
    <p:extLst>
      <p:ext uri="{BB962C8B-B14F-4D97-AF65-F5344CB8AC3E}">
        <p14:creationId xmlns:p14="http://schemas.microsoft.com/office/powerpoint/2010/main" val="761234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2B165-3FAA-06E0-0406-8F0ACD800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EAFE7-57AE-C18B-7090-F38158498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TRUE or FALSE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FFF47-02ED-F924-E9DB-F1D2B71868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+mn-lt"/>
                <a:cs typeface="+mn-lt"/>
              </a:rPr>
              <a:t>Blocking controls for variation from an important characteristic.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70C5A3-70BB-7AAC-6A33-C4A32DD0778A}"/>
              </a:ext>
            </a:extLst>
          </p:cNvPr>
          <p:cNvSpPr txBox="1"/>
          <p:nvPr/>
        </p:nvSpPr>
        <p:spPr>
          <a:xfrm>
            <a:off x="1075777" y="3601093"/>
            <a:ext cx="584247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+mn-lt"/>
                <a:cs typeface="+mn-lt"/>
              </a:rPr>
              <a:t>This reduces the effect of that characteristic on the response variable, making it easier to determine whether differences are actually caused by the treatment.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090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Introduction to Experimental Design</vt:lpstr>
      <vt:lpstr>PowerPoint Presentation</vt:lpstr>
      <vt:lpstr>PowerPoint Presentation</vt:lpstr>
      <vt:lpstr>PowerPoint Presentation</vt:lpstr>
      <vt:lpstr>PowerPoint Presentation</vt:lpstr>
      <vt:lpstr>Stretch and Challenge Questions</vt:lpstr>
      <vt:lpstr>PowerPoint Presentation</vt:lpstr>
      <vt:lpstr>Sampling</vt:lpstr>
      <vt:lpstr>PowerPoint Presentation</vt:lpstr>
      <vt:lpstr>PowerPoint Presentation</vt:lpstr>
      <vt:lpstr>PowerPoint Presentation</vt:lpstr>
      <vt:lpstr>TRUE or FALSE</vt:lpstr>
      <vt:lpstr>TRUE or FALSE</vt:lpstr>
      <vt:lpstr>TRUE or FALSE</vt:lpstr>
      <vt:lpstr>TRUE or FALSE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75</cp:revision>
  <dcterms:created xsi:type="dcterms:W3CDTF">2026-01-26T02:56:29Z</dcterms:created>
  <dcterms:modified xsi:type="dcterms:W3CDTF">2026-09-08T00:13:49Z</dcterms:modified>
</cp:coreProperties>
</file>