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32"/>
  </p:notesMasterIdLst>
  <p:sldIdLst>
    <p:sldId id="268" r:id="rId6"/>
    <p:sldId id="557" r:id="rId7"/>
    <p:sldId id="558" r:id="rId8"/>
    <p:sldId id="559" r:id="rId9"/>
    <p:sldId id="556" r:id="rId10"/>
    <p:sldId id="560" r:id="rId11"/>
    <p:sldId id="530" r:id="rId12"/>
    <p:sldId id="529" r:id="rId13"/>
    <p:sldId id="535" r:id="rId14"/>
    <p:sldId id="537" r:id="rId15"/>
    <p:sldId id="539" r:id="rId16"/>
    <p:sldId id="540" r:id="rId17"/>
    <p:sldId id="536" r:id="rId18"/>
    <p:sldId id="542" r:id="rId19"/>
    <p:sldId id="541" r:id="rId20"/>
    <p:sldId id="543" r:id="rId21"/>
    <p:sldId id="545" r:id="rId22"/>
    <p:sldId id="544" r:id="rId23"/>
    <p:sldId id="549" r:id="rId24"/>
    <p:sldId id="547" r:id="rId25"/>
    <p:sldId id="552" r:id="rId26"/>
    <p:sldId id="553" r:id="rId27"/>
    <p:sldId id="555" r:id="rId28"/>
    <p:sldId id="561" r:id="rId29"/>
    <p:sldId id="562" r:id="rId30"/>
    <p:sldId id="5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37D44-CC6B-BFE1-1F68-9D7B56D55354}" v="90" dt="2026-03-30T03:29:23.318"/>
    <p1510:client id="{6A6187A6-6E8E-56C0-B369-6D56F080F605}" v="7" dt="2026-03-30T23:47:32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97E1-47A8-400A-B9A4-67E1540966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5E9D-42DF-41C5-AE56-F13D1627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7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8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7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0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8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1101-5910-411B-ACEC-74DAC7E042F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3/30/2026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51" y="164380"/>
            <a:ext cx="1170862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59" y="75415"/>
            <a:ext cx="11871244" cy="6675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4F943A-A1C1-3013-9775-15412DC40383}"/>
              </a:ext>
            </a:extLst>
          </p:cNvPr>
          <p:cNvSpPr/>
          <p:nvPr/>
        </p:nvSpPr>
        <p:spPr>
          <a:xfrm>
            <a:off x="247953" y="2733523"/>
            <a:ext cx="8681895" cy="38539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0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Next-&gt; What Will We Learn?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We’ll use graphical and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analytical representations of functions to determine whether or not functions are continuous at specific points.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7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9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8" y="136100"/>
            <a:ext cx="11871244" cy="6675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4F943A-A1C1-3013-9775-15412DC40383}"/>
              </a:ext>
            </a:extLst>
          </p:cNvPr>
          <p:cNvSpPr/>
          <p:nvPr/>
        </p:nvSpPr>
        <p:spPr>
          <a:xfrm>
            <a:off x="405191" y="3749523"/>
            <a:ext cx="5585514" cy="2692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0AB78-13A8-F696-41EA-DB4F4252E105}"/>
              </a:ext>
            </a:extLst>
          </p:cNvPr>
          <p:cNvSpPr/>
          <p:nvPr/>
        </p:nvSpPr>
        <p:spPr>
          <a:xfrm>
            <a:off x="6126238" y="3749522"/>
            <a:ext cx="5585514" cy="2692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5C26D3-D40D-D1BE-D3D1-51B346A9A742}"/>
              </a:ext>
            </a:extLst>
          </p:cNvPr>
          <p:cNvSpPr/>
          <p:nvPr/>
        </p:nvSpPr>
        <p:spPr>
          <a:xfrm>
            <a:off x="114905" y="4523618"/>
            <a:ext cx="5101704" cy="2317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9CC01-1E8C-A716-B4B4-3A89CE72FE42}"/>
              </a:ext>
            </a:extLst>
          </p:cNvPr>
          <p:cNvSpPr/>
          <p:nvPr/>
        </p:nvSpPr>
        <p:spPr>
          <a:xfrm>
            <a:off x="6102047" y="4523617"/>
            <a:ext cx="5694370" cy="23057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9F1A2F-2705-B3ED-174D-4C42BBFBD950}"/>
              </a:ext>
            </a:extLst>
          </p:cNvPr>
          <p:cNvSpPr/>
          <p:nvPr/>
        </p:nvSpPr>
        <p:spPr>
          <a:xfrm>
            <a:off x="-40507" y="2081749"/>
            <a:ext cx="12055325" cy="44755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" y="274484"/>
            <a:ext cx="11708624" cy="65836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A838D5-39CF-5BB0-C335-A8A8A0E883B9}"/>
              </a:ext>
            </a:extLst>
          </p:cNvPr>
          <p:cNvSpPr/>
          <p:nvPr/>
        </p:nvSpPr>
        <p:spPr>
          <a:xfrm>
            <a:off x="3574143" y="1560284"/>
            <a:ext cx="1932752" cy="9268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0A676-06E2-A8EF-D071-C9A0397CA42C}"/>
              </a:ext>
            </a:extLst>
          </p:cNvPr>
          <p:cNvSpPr/>
          <p:nvPr/>
        </p:nvSpPr>
        <p:spPr>
          <a:xfrm>
            <a:off x="9258904" y="1560283"/>
            <a:ext cx="1932752" cy="9268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A5E57D-A906-383F-D9EA-960F068A9EF8}"/>
              </a:ext>
            </a:extLst>
          </p:cNvPr>
          <p:cNvSpPr/>
          <p:nvPr/>
        </p:nvSpPr>
        <p:spPr>
          <a:xfrm>
            <a:off x="3356427" y="2636758"/>
            <a:ext cx="1932752" cy="9268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AA4F9-DC14-28DA-2DCD-9A3AFE79BF24}"/>
              </a:ext>
            </a:extLst>
          </p:cNvPr>
          <p:cNvSpPr/>
          <p:nvPr/>
        </p:nvSpPr>
        <p:spPr>
          <a:xfrm>
            <a:off x="5981093" y="3737424"/>
            <a:ext cx="1884372" cy="515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5EFD32-EFE2-8938-5040-083D5ED23AB9}"/>
              </a:ext>
            </a:extLst>
          </p:cNvPr>
          <p:cNvSpPr/>
          <p:nvPr/>
        </p:nvSpPr>
        <p:spPr>
          <a:xfrm>
            <a:off x="3380616" y="4487328"/>
            <a:ext cx="1884372" cy="515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2EE3E-D8B8-AF14-8FE1-EE6B91128D5D}"/>
              </a:ext>
            </a:extLst>
          </p:cNvPr>
          <p:cNvSpPr/>
          <p:nvPr/>
        </p:nvSpPr>
        <p:spPr>
          <a:xfrm>
            <a:off x="5860139" y="4874375"/>
            <a:ext cx="1884372" cy="515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553163-BDB2-B0EE-C976-58A8B8705927}"/>
              </a:ext>
            </a:extLst>
          </p:cNvPr>
          <p:cNvSpPr/>
          <p:nvPr/>
        </p:nvSpPr>
        <p:spPr>
          <a:xfrm>
            <a:off x="284233" y="6216946"/>
            <a:ext cx="3807514" cy="346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85E39-5927-32DC-9E23-614D10828821}"/>
              </a:ext>
            </a:extLst>
          </p:cNvPr>
          <p:cNvSpPr/>
          <p:nvPr/>
        </p:nvSpPr>
        <p:spPr>
          <a:xfrm>
            <a:off x="5860137" y="6216945"/>
            <a:ext cx="3807514" cy="346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EDBF30-48EF-B2A4-72FE-8D7B36E34A7E}"/>
              </a:ext>
            </a:extLst>
          </p:cNvPr>
          <p:cNvSpPr/>
          <p:nvPr/>
        </p:nvSpPr>
        <p:spPr>
          <a:xfrm>
            <a:off x="9512900" y="1850566"/>
            <a:ext cx="2537514" cy="3370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4D18-9E95-1D45-E7EC-CDF9690F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77A68BFD-F0AE-FEF9-DEF8-1C244033A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432" y="359418"/>
            <a:ext cx="8687897" cy="6134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8B163-F324-56A1-9DD5-E5EA6AAE6B31}"/>
              </a:ext>
            </a:extLst>
          </p:cNvPr>
          <p:cNvSpPr txBox="1"/>
          <p:nvPr/>
        </p:nvSpPr>
        <p:spPr>
          <a:xfrm>
            <a:off x="5945185" y="3829071"/>
            <a:ext cx="3110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ea typeface="Calibri"/>
                <a:cs typeface="Calibri"/>
              </a:rPr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5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CCC9D-C5AE-1A12-E520-0E8E9A651EA1}"/>
              </a:ext>
            </a:extLst>
          </p:cNvPr>
          <p:cNvSpPr/>
          <p:nvPr/>
        </p:nvSpPr>
        <p:spPr>
          <a:xfrm>
            <a:off x="-40284" y="2825487"/>
            <a:ext cx="12079742" cy="38785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E30E4E-7CF8-C20F-F77D-44CBC50C78A0}"/>
              </a:ext>
            </a:extLst>
          </p:cNvPr>
          <p:cNvSpPr/>
          <p:nvPr/>
        </p:nvSpPr>
        <p:spPr>
          <a:xfrm>
            <a:off x="175376" y="3084279"/>
            <a:ext cx="9951894" cy="3418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91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60A685-075B-A6B8-3939-CA6326DE38DB}"/>
              </a:ext>
            </a:extLst>
          </p:cNvPr>
          <p:cNvSpPr/>
          <p:nvPr/>
        </p:nvSpPr>
        <p:spPr>
          <a:xfrm>
            <a:off x="151185" y="3435041"/>
            <a:ext cx="9359228" cy="2946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5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CF93-622E-878D-FCD3-45C2B68D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F885-9475-69C4-6590-1E3EF8D5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5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A function f is continuous at x=a  if f(a) is defined.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AF0A5A-0DD7-4889-BC1C-BF0DC5954513}"/>
              </a:ext>
            </a:extLst>
          </p:cNvPr>
          <p:cNvSpPr txBox="1">
            <a:spLocks/>
          </p:cNvSpPr>
          <p:nvPr/>
        </p:nvSpPr>
        <p:spPr>
          <a:xfrm>
            <a:off x="846826" y="3608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FALSE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C9253-424D-5D47-5ACB-6EC9A13C7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7711-772E-356F-8478-43FE004E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E52FA-E4DA-4FE9-A6BD-6DBA50DF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5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Removable discontinuities occur when a limit exists but the function value is different or undefined.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6CDCD4-5643-1F5F-0118-EE882D7FA2DE}"/>
              </a:ext>
            </a:extLst>
          </p:cNvPr>
          <p:cNvSpPr txBox="1">
            <a:spLocks/>
          </p:cNvSpPr>
          <p:nvPr/>
        </p:nvSpPr>
        <p:spPr>
          <a:xfrm>
            <a:off x="846826" y="3608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TRUE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EC14-FD09-981A-6C08-189E4D4C8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7E2C-42BB-903E-2337-63354AE8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52F0-C63F-75BD-2C2E-64B690B2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5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All functions with no breaks, holes, or jumps are continuous everywhere. </a:t>
            </a:r>
            <a:endParaRPr lang="en-GB" dirty="0">
              <a:ea typeface="+mn-lt"/>
              <a:cs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03688-453F-C34A-EBB4-8219AE1A7FA2}"/>
              </a:ext>
            </a:extLst>
          </p:cNvPr>
          <p:cNvSpPr txBox="1">
            <a:spLocks/>
          </p:cNvSpPr>
          <p:nvPr/>
        </p:nvSpPr>
        <p:spPr>
          <a:xfrm>
            <a:off x="846826" y="3608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TRUE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78BA-0099-550C-70F5-EFB1DAAE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CDDCFB8-6FF5-0BB3-4C50-E40BE5D45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017" y="1028685"/>
            <a:ext cx="6851889" cy="30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1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D65A-6596-4EC4-35A0-6E0193C4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lose-up of some words&#10;&#10;AI-generated content may be incorrect.">
            <a:extLst>
              <a:ext uri="{FF2B5EF4-FFF2-40B4-BE49-F238E27FC236}">
                <a16:creationId xmlns:a16="http://schemas.microsoft.com/office/drawing/2014/main" id="{345BB99B-F475-0905-5C69-849A06A25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201" y="621626"/>
            <a:ext cx="10651106" cy="48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3" y="164380"/>
            <a:ext cx="113833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1A50-5764-E9E1-BB33-87E9CF83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10FB2-CAB3-8B47-111D-3314B9F68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9FDB6B-4230-24A7-F60E-1639C76CC722}"/>
              </a:ext>
            </a:extLst>
          </p:cNvPr>
          <p:cNvSpPr/>
          <p:nvPr/>
        </p:nvSpPr>
        <p:spPr>
          <a:xfrm>
            <a:off x="1531645" y="1342115"/>
            <a:ext cx="1969039" cy="1362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E5500-EAD7-BA21-F899-B1540697FE71}"/>
              </a:ext>
            </a:extLst>
          </p:cNvPr>
          <p:cNvSpPr/>
          <p:nvPr/>
        </p:nvSpPr>
        <p:spPr>
          <a:xfrm>
            <a:off x="1511517" y="3176666"/>
            <a:ext cx="1969039" cy="1362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E47779-9754-29F4-8AF2-D381E405AFC9}"/>
              </a:ext>
            </a:extLst>
          </p:cNvPr>
          <p:cNvSpPr/>
          <p:nvPr/>
        </p:nvSpPr>
        <p:spPr>
          <a:xfrm>
            <a:off x="1505766" y="4881821"/>
            <a:ext cx="1969039" cy="1362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9A0E7-9442-AB99-3F22-3864FDA75E23}"/>
              </a:ext>
            </a:extLst>
          </p:cNvPr>
          <p:cNvSpPr/>
          <p:nvPr/>
        </p:nvSpPr>
        <p:spPr>
          <a:xfrm>
            <a:off x="5876483" y="1474387"/>
            <a:ext cx="1969039" cy="1362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55352-577D-3D8E-FACD-86EE6926A5E9}"/>
              </a:ext>
            </a:extLst>
          </p:cNvPr>
          <p:cNvSpPr/>
          <p:nvPr/>
        </p:nvSpPr>
        <p:spPr>
          <a:xfrm>
            <a:off x="5698204" y="3179542"/>
            <a:ext cx="1969039" cy="1362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24AE3A-058F-7E9B-AF62-366D4F604749}"/>
              </a:ext>
            </a:extLst>
          </p:cNvPr>
          <p:cNvSpPr/>
          <p:nvPr/>
        </p:nvSpPr>
        <p:spPr>
          <a:xfrm>
            <a:off x="5698204" y="4876070"/>
            <a:ext cx="1969039" cy="1362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61F281-747D-664F-6589-A30F4958F108}"/>
              </a:ext>
            </a:extLst>
          </p:cNvPr>
          <p:cNvSpPr/>
          <p:nvPr/>
        </p:nvSpPr>
        <p:spPr>
          <a:xfrm>
            <a:off x="9421940" y="2158749"/>
            <a:ext cx="1969039" cy="1362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1C5E1-75CC-4628-AFEE-F46A29233059}"/>
              </a:ext>
            </a:extLst>
          </p:cNvPr>
          <p:cNvSpPr txBox="1"/>
          <p:nvPr/>
        </p:nvSpPr>
        <p:spPr>
          <a:xfrm>
            <a:off x="-4694" y="124702"/>
            <a:ext cx="787585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Calibri"/>
                <a:cs typeface="Calibri"/>
              </a:rPr>
              <a:t>DRAW THE FOLLOWING GRAPHS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09" y="1526748"/>
            <a:ext cx="11679675" cy="133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8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sym typeface="Lucida Grande" charset="0"/>
              </a:rPr>
              <a:t>Let’s see an example!</a:t>
            </a:r>
          </a:p>
        </p:txBody>
      </p:sp>
    </p:spTree>
    <p:extLst>
      <p:ext uri="{BB962C8B-B14F-4D97-AF65-F5344CB8AC3E}">
        <p14:creationId xmlns:p14="http://schemas.microsoft.com/office/powerpoint/2010/main" val="112252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4F943A-A1C1-3013-9775-15412DC40383}"/>
              </a:ext>
            </a:extLst>
          </p:cNvPr>
          <p:cNvSpPr/>
          <p:nvPr/>
        </p:nvSpPr>
        <p:spPr>
          <a:xfrm>
            <a:off x="1712" y="2031543"/>
            <a:ext cx="8782993" cy="3179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F943A-A1C1-3013-9775-15412DC40383}"/>
              </a:ext>
            </a:extLst>
          </p:cNvPr>
          <p:cNvSpPr/>
          <p:nvPr/>
        </p:nvSpPr>
        <p:spPr>
          <a:xfrm>
            <a:off x="-201839" y="5210780"/>
            <a:ext cx="10725990" cy="1640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a76dfa-9cce-4b0d-a803-fdb8f65360e4" xsi:nil="true"/>
    <lcf76f155ced4ddcb4097134ff3c332f xmlns="4fa3ab78-f645-430a-b623-f9b6e9c0e1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87BCA19BEAA46A630BD9F1B90AF29" ma:contentTypeVersion="12" ma:contentTypeDescription="Create a new document." ma:contentTypeScope="" ma:versionID="7cfda700d1d111f4e62738014ad2902f">
  <xsd:schema xmlns:xsd="http://www.w3.org/2001/XMLSchema" xmlns:xs="http://www.w3.org/2001/XMLSchema" xmlns:p="http://schemas.microsoft.com/office/2006/metadata/properties" xmlns:ns2="4fa3ab78-f645-430a-b623-f9b6e9c0e10f" xmlns:ns3="6ba76dfa-9cce-4b0d-a803-fdb8f65360e4" targetNamespace="http://schemas.microsoft.com/office/2006/metadata/properties" ma:root="true" ma:fieldsID="3e20bbc3479a912aec2b10142098a21b" ns2:_="" ns3:_="">
    <xsd:import namespace="4fa3ab78-f645-430a-b623-f9b6e9c0e10f"/>
    <xsd:import namespace="6ba76dfa-9cce-4b0d-a803-fdb8f6536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3ab78-f645-430a-b623-f9b6e9c0e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ad89722-069d-4be7-beb9-ca47e914e2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76dfa-9cce-4b0d-a803-fdb8f65360e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b1c78a6-3d08-4b4b-931a-9b8dd8f9e0b4}" ma:internalName="TaxCatchAll" ma:showField="CatchAllData" ma:web="6ba76dfa-9cce-4b0d-a803-fdb8f6536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146C74-9801-482E-AC87-6D21DA8A3197}">
  <ds:schemaRefs>
    <ds:schemaRef ds:uri="4fa3ab78-f645-430a-b623-f9b6e9c0e10f"/>
    <ds:schemaRef ds:uri="6ba76dfa-9cce-4b0d-a803-fdb8f65360e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C0DEAA-886F-431C-9A7C-0031CFDC517A}">
  <ds:schemaRefs>
    <ds:schemaRef ds:uri="4fa3ab78-f645-430a-b623-f9b6e9c0e10f"/>
    <ds:schemaRef ds:uri="6ba76dfa-9cce-4b0d-a803-fdb8f65360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DFF48B-EEE9-4717-A11E-AE9EEB2E7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</vt:lpstr>
      <vt:lpstr>TRUE OR FALSE</vt:lpstr>
      <vt:lpstr>TRUE OR FALSE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Olaniba</dc:creator>
  <cp:revision>41</cp:revision>
  <dcterms:created xsi:type="dcterms:W3CDTF">2022-07-16T07:23:52Z</dcterms:created>
  <dcterms:modified xsi:type="dcterms:W3CDTF">2026-03-31T05:10:14Z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0x01010080387BCA19BEAA46A630BD9F1B90AF29</vt:lpwstr>
  </property>
  <property fmtid="{D5CDD505-2E9C-101B-9397-08002B2CF9AE}" pid="3" name="Order">
    <vt:r8>3500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