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5" r:id="rId3"/>
    <p:sldId id="257" r:id="rId4"/>
    <p:sldId id="258" r:id="rId5"/>
    <p:sldId id="267" r:id="rId6"/>
    <p:sldId id="268" r:id="rId7"/>
    <p:sldId id="269" r:id="rId8"/>
    <p:sldId id="259" r:id="rId9"/>
    <p:sldId id="260" r:id="rId10"/>
    <p:sldId id="276" r:id="rId11"/>
    <p:sldId id="261" r:id="rId12"/>
    <p:sldId id="262" r:id="rId13"/>
    <p:sldId id="263" r:id="rId14"/>
    <p:sldId id="270" r:id="rId15"/>
    <p:sldId id="264" r:id="rId16"/>
    <p:sldId id="265" r:id="rId17"/>
    <p:sldId id="266" r:id="rId18"/>
    <p:sldId id="277" r:id="rId19"/>
    <p:sldId id="271" r:id="rId20"/>
    <p:sldId id="272" r:id="rId21"/>
    <p:sldId id="273" r:id="rId22"/>
    <p:sldId id="274" r:id="rId23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4135C7-3DE1-999D-AA7B-300953C3991E}" v="78" dt="2026-03-26T02:40:09.103"/>
    <p1510:client id="{485538FA-A872-EC78-DC6D-1DAEF2A9EC06}" v="2" dt="2026-03-26T08:03:44.815"/>
    <p1510:client id="{856E943E-3F7A-5DEB-668F-0CEF2A0E8FA4}" v="69" dt="2026-03-25T07:34:05.464"/>
    <p1510:client id="{9D6D7520-8B00-55EE-316D-63E65A925311}" v="29" dt="2026-03-26T06:10:47.3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26/03/2026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26/03/2026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26/03/2026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26/03/2026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26/03/2026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26/03/2026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26/03/2026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26/03/2026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26/03/2026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26/03/2026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26/03/2026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26/03/2026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A screenshot of a paper&#10;&#10;AI-generated content may be incorrect.">
            <a:extLst>
              <a:ext uri="{FF2B5EF4-FFF2-40B4-BE49-F238E27FC236}">
                <a16:creationId xmlns:a16="http://schemas.microsoft.com/office/drawing/2014/main" id="{6CC5FCE4-8B01-B8BC-9A1B-80D18867CC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882" y="280696"/>
            <a:ext cx="10733056" cy="6604237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8EE8702-A79E-DBA1-C635-D79F03016170}"/>
              </a:ext>
            </a:extLst>
          </p:cNvPr>
          <p:cNvCxnSpPr/>
          <p:nvPr/>
        </p:nvCxnSpPr>
        <p:spPr>
          <a:xfrm>
            <a:off x="653730" y="4102535"/>
            <a:ext cx="5451366" cy="11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F2C47-22B2-5628-3EEF-794D9A6F7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534D97-3691-D1E7-68AE-8C4F81F8AA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4542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4DEA0-14FE-3166-E775-A92D9848B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A list of black and white text&#10;&#10;AI-generated content may be incorrect.">
            <a:extLst>
              <a:ext uri="{FF2B5EF4-FFF2-40B4-BE49-F238E27FC236}">
                <a16:creationId xmlns:a16="http://schemas.microsoft.com/office/drawing/2014/main" id="{1D505375-4490-864D-A183-A2746F6A4A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6247" y="371011"/>
            <a:ext cx="7582259" cy="465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4300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EBC5C-9B35-FF19-6C87-0FA3CA1B4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C32FBFCD-237C-FF32-B239-61E67CD0C9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525204"/>
            <a:ext cx="11623523" cy="213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506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CF7A7-8552-0743-9E00-568971FAE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A white paper with black text&#10;&#10;AI-generated content may be incorrect.">
            <a:extLst>
              <a:ext uri="{FF2B5EF4-FFF2-40B4-BE49-F238E27FC236}">
                <a16:creationId xmlns:a16="http://schemas.microsoft.com/office/drawing/2014/main" id="{1FCCB235-32DD-D8D0-656D-2C0B549FB2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2749" y="190084"/>
            <a:ext cx="5905167" cy="5662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0985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311C9-8B06-E2E0-4DF6-9803CE3DD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A screenshot of a test&#10;&#10;AI-generated content may be incorrect.">
            <a:extLst>
              <a:ext uri="{FF2B5EF4-FFF2-40B4-BE49-F238E27FC236}">
                <a16:creationId xmlns:a16="http://schemas.microsoft.com/office/drawing/2014/main" id="{5EFC0BC9-C3B6-D29E-49C1-CBF21B8EEE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6453" y="362385"/>
            <a:ext cx="7638717" cy="6127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9876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14022-4A1F-5999-E013-B1A4EB82B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Key Criteria</a:t>
            </a:r>
          </a:p>
        </p:txBody>
      </p:sp>
      <p:pic>
        <p:nvPicPr>
          <p:cNvPr id="4" name="Content Placeholder 3" descr="A white paper with black text&#10;&#10;AI-generated content may be incorrect.">
            <a:extLst>
              <a:ext uri="{FF2B5EF4-FFF2-40B4-BE49-F238E27FC236}">
                <a16:creationId xmlns:a16="http://schemas.microsoft.com/office/drawing/2014/main" id="{B155BAB9-96A0-BA83-9981-C60019433B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9810" y="2202157"/>
            <a:ext cx="10075333" cy="2872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5484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46B84-C3FA-8A6C-8452-84B709588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A screenshot of a question&#10;&#10;AI-generated content may be incorrect.">
            <a:extLst>
              <a:ext uri="{FF2B5EF4-FFF2-40B4-BE49-F238E27FC236}">
                <a16:creationId xmlns:a16="http://schemas.microsoft.com/office/drawing/2014/main" id="{05E22D97-CBD0-1EC0-F72B-72CC78BD5C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406" y="473295"/>
            <a:ext cx="6341470" cy="5303328"/>
          </a:xfrm>
          <a:prstGeom prst="rect">
            <a:avLst/>
          </a:prstGeom>
        </p:spPr>
      </p:pic>
      <p:pic>
        <p:nvPicPr>
          <p:cNvPr id="5" name="Picture 4" descr="A screenshot of a test&#10;&#10;AI-generated content may be incorrect.">
            <a:extLst>
              <a:ext uri="{FF2B5EF4-FFF2-40B4-BE49-F238E27FC236}">
                <a16:creationId xmlns:a16="http://schemas.microsoft.com/office/drawing/2014/main" id="{A1ED8EC6-320D-CFA2-7311-0F464366A8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5442" y="420975"/>
            <a:ext cx="5228943" cy="5414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4642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926B5-C8E4-4A57-009E-91EE6084D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A screenshot of a question&#10;&#10;AI-generated content may be incorrect.">
            <a:extLst>
              <a:ext uri="{FF2B5EF4-FFF2-40B4-BE49-F238E27FC236}">
                <a16:creationId xmlns:a16="http://schemas.microsoft.com/office/drawing/2014/main" id="{0E2E0CA8-EF0C-3421-C024-87DBF2B900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3799" y="362385"/>
            <a:ext cx="7168137" cy="5926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5525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3C9FB-1534-E602-FA76-27589F626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A screenshot of a test&#10;&#10;AI-generated content may be incorrect.">
            <a:extLst>
              <a:ext uri="{FF2B5EF4-FFF2-40B4-BE49-F238E27FC236}">
                <a16:creationId xmlns:a16="http://schemas.microsoft.com/office/drawing/2014/main" id="{9B070E47-90FE-8D60-29E6-CA3290E47B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6754" y="625513"/>
            <a:ext cx="4990132" cy="5840083"/>
          </a:xfrm>
          <a:prstGeom prst="rect">
            <a:avLst/>
          </a:prstGeom>
        </p:spPr>
      </p:pic>
      <p:pic>
        <p:nvPicPr>
          <p:cNvPr id="5" name="Picture 4" descr="A screenshot of a test&#10;&#10;AI-generated content may be incorrect.">
            <a:extLst>
              <a:ext uri="{FF2B5EF4-FFF2-40B4-BE49-F238E27FC236}">
                <a16:creationId xmlns:a16="http://schemas.microsoft.com/office/drawing/2014/main" id="{B4FAAA7F-383E-92B4-4EDD-64203D76CE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6601" y="622878"/>
            <a:ext cx="4267200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1037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ACC0D-BF8C-1FD3-82DB-FE46CCED9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TRUE or FALSE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E64BB-0AFA-D9D8-C945-0BEE3342D5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>
                <a:ea typeface="+mn-lt"/>
                <a:cs typeface="+mn-lt"/>
              </a:rPr>
              <a:t>A researcher conducts a two-proportion z-test to compare the pass rates of two teaching methods. She uses independent random samples of 50 students each. The z-test assumes that the counts of successes and failures in </a:t>
            </a:r>
            <a:r>
              <a:rPr lang="en-GB" b="1">
                <a:ea typeface="+mn-lt"/>
                <a:cs typeface="+mn-lt"/>
              </a:rPr>
              <a:t>both groups are at least 10</a:t>
            </a:r>
            <a:r>
              <a:rPr lang="en-GB">
                <a:ea typeface="+mn-lt"/>
                <a:cs typeface="+mn-lt"/>
              </a:rPr>
              <a:t>.</a:t>
            </a:r>
          </a:p>
          <a:p>
            <a:r>
              <a:rPr lang="en-GB" b="1">
                <a:ea typeface="+mn-lt"/>
                <a:cs typeface="+mn-lt"/>
              </a:rPr>
              <a:t>Statement:</a:t>
            </a:r>
            <a:endParaRPr lang="en-GB"/>
          </a:p>
          <a:p>
            <a:r>
              <a:rPr lang="en-GB">
                <a:ea typeface="+mn-lt"/>
                <a:cs typeface="+mn-lt"/>
              </a:rPr>
              <a:t>“If the sample sizes were smaller, but the proportions of successes were the same, the z-test would still be valid.”</a:t>
            </a:r>
            <a:endParaRPr lang="en-GB"/>
          </a:p>
          <a:p>
            <a:endParaRPr lang="en-GB" dirty="0"/>
          </a:p>
        </p:txBody>
      </p:sp>
      <p:pic>
        <p:nvPicPr>
          <p:cNvPr id="7" name="Picture 6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40091D41-2868-FB13-C4F8-A7E266B215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974" y="5784551"/>
            <a:ext cx="6657975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456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C4EBA-9746-DDED-1973-A5881428F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A screenshot of a math problem&#10;&#10;AI-generated content may be incorrect.">
            <a:extLst>
              <a:ext uri="{FF2B5EF4-FFF2-40B4-BE49-F238E27FC236}">
                <a16:creationId xmlns:a16="http://schemas.microsoft.com/office/drawing/2014/main" id="{A7CF0FAF-0B12-CA79-F0C0-1C9282F427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0082" y="480370"/>
            <a:ext cx="6214502" cy="612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4228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9770C-0096-41CE-1F19-F5A50C9E6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TRUE or FALSE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7F9F68-CB18-5764-2F2B-5935148C0F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>
                <a:ea typeface="+mn-lt"/>
                <a:cs typeface="+mn-lt"/>
              </a:rPr>
              <a:t>A clinical trial compares two treatments with independent random samples. The null hypothesis is H0:p1−p2=0.</a:t>
            </a:r>
            <a:endParaRPr lang="en-GB"/>
          </a:p>
          <a:p>
            <a:r>
              <a:rPr lang="en-GB" b="1">
                <a:ea typeface="+mn-lt"/>
                <a:cs typeface="+mn-lt"/>
              </a:rPr>
              <a:t>Statement:</a:t>
            </a:r>
            <a:endParaRPr lang="en-GB"/>
          </a:p>
          <a:p>
            <a:r>
              <a:rPr lang="en-GB">
                <a:ea typeface="+mn-lt"/>
                <a:cs typeface="+mn-lt"/>
              </a:rPr>
              <a:t>“A p-value of 0.03 means there is a 3% chance that the null hypothesis is true.”</a:t>
            </a:r>
            <a:endParaRPr lang="en-GB"/>
          </a:p>
          <a:p>
            <a:endParaRPr lang="en-GB" dirty="0"/>
          </a:p>
        </p:txBody>
      </p:sp>
      <p:pic>
        <p:nvPicPr>
          <p:cNvPr id="4" name="Picture 3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861C55C7-17A9-F12E-40E1-9544033ECB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9364" y="5219251"/>
            <a:ext cx="7105650" cy="84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880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04945-3BC6-4C3A-6D38-08023182E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Key Formula</a:t>
            </a:r>
          </a:p>
        </p:txBody>
      </p:sp>
      <p:pic>
        <p:nvPicPr>
          <p:cNvPr id="4" name="Content Placeholder 3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F8316C50-0AF7-4C55-20B8-D9A36FAF7F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1460" y="2067190"/>
            <a:ext cx="7644795" cy="442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0693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0EF83-9333-000E-25D1-79E68B020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A screenshot of a math problem&#10;&#10;AI-generated content may be incorrect.">
            <a:extLst>
              <a:ext uri="{FF2B5EF4-FFF2-40B4-BE49-F238E27FC236}">
                <a16:creationId xmlns:a16="http://schemas.microsoft.com/office/drawing/2014/main" id="{738C6498-370F-2828-E7CD-91DD63E0DC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4596" y="359645"/>
            <a:ext cx="9022140" cy="5602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835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DE31F-47A0-8DFC-F697-61F3A11E9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Probability Distributions</a:t>
            </a:r>
          </a:p>
        </p:txBody>
      </p:sp>
      <p:pic>
        <p:nvPicPr>
          <p:cNvPr id="4" name="Content Placeholder 3" descr="A list of black and white text&#10;&#10;AI-generated content may be incorrect.">
            <a:extLst>
              <a:ext uri="{FF2B5EF4-FFF2-40B4-BE49-F238E27FC236}">
                <a16:creationId xmlns:a16="http://schemas.microsoft.com/office/drawing/2014/main" id="{4A945524-3FEF-A64F-7C38-4C009274A6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6619" y="2483342"/>
            <a:ext cx="6108095" cy="366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341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2F3D1-EE22-114B-72D5-560602809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A black and white text&#10;&#10;AI-generated content may be incorrect.">
            <a:extLst>
              <a:ext uri="{FF2B5EF4-FFF2-40B4-BE49-F238E27FC236}">
                <a16:creationId xmlns:a16="http://schemas.microsoft.com/office/drawing/2014/main" id="{ADFFD607-E7DE-C6AA-1084-ECA42BE035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044" y="371514"/>
            <a:ext cx="10967054" cy="531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20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B9D79-557D-7EF5-2036-E5F1C4923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A screenshot of a math test&#10;&#10;AI-generated content may be incorrect.">
            <a:extLst>
              <a:ext uri="{FF2B5EF4-FFF2-40B4-BE49-F238E27FC236}">
                <a16:creationId xmlns:a16="http://schemas.microsoft.com/office/drawing/2014/main" id="{711199E9-698C-735E-5F13-57BF3CB414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2243" y="162719"/>
            <a:ext cx="7467060" cy="5132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612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CBF18-9072-384F-273A-16B41B18B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AP exam question</a:t>
            </a:r>
          </a:p>
        </p:txBody>
      </p:sp>
      <p:pic>
        <p:nvPicPr>
          <p:cNvPr id="4" name="Content Placeholder 3" descr="A white paper with black text&#10;&#10;AI-generated content may be incorrect.">
            <a:extLst>
              <a:ext uri="{FF2B5EF4-FFF2-40B4-BE49-F238E27FC236}">
                <a16:creationId xmlns:a16="http://schemas.microsoft.com/office/drawing/2014/main" id="{5C304D74-531B-E45E-EC00-A326EF0782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3208" y="1954997"/>
            <a:ext cx="10854905" cy="3761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452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20246-B0DB-6A3C-D277-340222E6F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A black and white math problem&#10;&#10;AI-generated content may be incorrect.">
            <a:extLst>
              <a:ext uri="{FF2B5EF4-FFF2-40B4-BE49-F238E27FC236}">
                <a16:creationId xmlns:a16="http://schemas.microsoft.com/office/drawing/2014/main" id="{3944A60F-A2E2-04D2-2FAC-9D66872809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3258" y="669253"/>
            <a:ext cx="10022276" cy="25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66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94FBC-3182-6AF8-17A2-F3114048D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A screenshot of a question&#10;&#10;AI-generated content may be incorrect.">
            <a:extLst>
              <a:ext uri="{FF2B5EF4-FFF2-40B4-BE49-F238E27FC236}">
                <a16:creationId xmlns:a16="http://schemas.microsoft.com/office/drawing/2014/main" id="{BEA810AA-B4B5-FAB9-E8E9-B7CE248593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r="-412" b="67386"/>
          <a:stretch>
            <a:fillRect/>
          </a:stretch>
        </p:blipFill>
        <p:spPr>
          <a:xfrm>
            <a:off x="307622" y="1024657"/>
            <a:ext cx="11879144" cy="5442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513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2635F7-A2E8-C157-64D2-A3703FC1EF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AC5EE-120C-DF46-E7DA-4F171A89C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A screenshot of a question&#10;&#10;AI-generated content may be incorrect.">
            <a:extLst>
              <a:ext uri="{FF2B5EF4-FFF2-40B4-BE49-F238E27FC236}">
                <a16:creationId xmlns:a16="http://schemas.microsoft.com/office/drawing/2014/main" id="{2AB8BAF8-161C-AA46-6E6E-1A8961AD57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44654" r="-295"/>
          <a:stretch>
            <a:fillRect/>
          </a:stretch>
        </p:blipFill>
        <p:spPr>
          <a:xfrm>
            <a:off x="839813" y="-3439"/>
            <a:ext cx="8347330" cy="6496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5871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Probability Distributions</vt:lpstr>
      <vt:lpstr>PowerPoint Presentation</vt:lpstr>
      <vt:lpstr>PowerPoint Presentation</vt:lpstr>
      <vt:lpstr>AP exam question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Key Criteria</vt:lpstr>
      <vt:lpstr>PowerPoint Presentation</vt:lpstr>
      <vt:lpstr>PowerPoint Presentation</vt:lpstr>
      <vt:lpstr>PowerPoint Presentation</vt:lpstr>
      <vt:lpstr>TRUE or FALSE</vt:lpstr>
      <vt:lpstr>TRUE or FALSE</vt:lpstr>
      <vt:lpstr>Key Formula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94</cp:revision>
  <dcterms:created xsi:type="dcterms:W3CDTF">2026-03-25T07:08:39Z</dcterms:created>
  <dcterms:modified xsi:type="dcterms:W3CDTF">2026-03-26T08:04:07Z</dcterms:modified>
</cp:coreProperties>
</file>