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85" r:id="rId3"/>
    <p:sldId id="271" r:id="rId4"/>
    <p:sldId id="280" r:id="rId5"/>
    <p:sldId id="272" r:id="rId6"/>
    <p:sldId id="277" r:id="rId7"/>
    <p:sldId id="278" r:id="rId8"/>
    <p:sldId id="279" r:id="rId9"/>
    <p:sldId id="273" r:id="rId10"/>
    <p:sldId id="274" r:id="rId11"/>
    <p:sldId id="275" r:id="rId12"/>
    <p:sldId id="284" r:id="rId13"/>
    <p:sldId id="286" r:id="rId14"/>
    <p:sldId id="276" r:id="rId15"/>
    <p:sldId id="258" r:id="rId16"/>
    <p:sldId id="269" r:id="rId17"/>
    <p:sldId id="270" r:id="rId18"/>
    <p:sldId id="256" r:id="rId19"/>
    <p:sldId id="281" r:id="rId20"/>
    <p:sldId id="282" r:id="rId21"/>
    <p:sldId id="283" r:id="rId22"/>
    <p:sldId id="259" r:id="rId23"/>
    <p:sldId id="260" r:id="rId24"/>
    <p:sldId id="265" r:id="rId25"/>
    <p:sldId id="266" r:id="rId26"/>
    <p:sldId id="261" r:id="rId27"/>
    <p:sldId id="262" r:id="rId28"/>
    <p:sldId id="263" r:id="rId29"/>
    <p:sldId id="264" r:id="rId30"/>
    <p:sldId id="267" r:id="rId31"/>
    <p:sldId id="268" r:id="rId32"/>
    <p:sldId id="287" r:id="rId33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19AB1D-BA8D-7DA8-7130-113BE2224B69}" v="18" dt="2026-09-10T00:10:26.5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69AAC-FFA4-1D6D-71BF-5E6A709F8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Selecting an Experimental Design</a:t>
            </a:r>
          </a:p>
        </p:txBody>
      </p:sp>
      <p:pic>
        <p:nvPicPr>
          <p:cNvPr id="4" name="Content Placeholder 3" descr="A white text on a white background&#10;&#10;AI-generated content may be incorrect.">
            <a:extLst>
              <a:ext uri="{FF2B5EF4-FFF2-40B4-BE49-F238E27FC236}">
                <a16:creationId xmlns:a16="http://schemas.microsoft.com/office/drawing/2014/main" id="{F2284A0B-99FF-4061-EECC-79C04B1F4C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36" y="1607281"/>
            <a:ext cx="13229223" cy="451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316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5D40A-8E58-CD4A-053C-0CAF65018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3D202-6E21-B39C-53D8-81AD37D5C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Selecting an Experimental Design</a:t>
            </a:r>
          </a:p>
        </p:txBody>
      </p:sp>
      <p:pic>
        <p:nvPicPr>
          <p:cNvPr id="4" name="Content Placeholder 3" descr="A white text on a white background&#10;&#10;AI-generated content may be incorrect.">
            <a:extLst>
              <a:ext uri="{FF2B5EF4-FFF2-40B4-BE49-F238E27FC236}">
                <a16:creationId xmlns:a16="http://schemas.microsoft.com/office/drawing/2014/main" id="{001786B2-4107-849D-0DF6-5B8D944C4F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36" y="1607281"/>
            <a:ext cx="13229223" cy="45130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849470-F4F8-00A0-7D45-D642F1EE524F}"/>
              </a:ext>
            </a:extLst>
          </p:cNvPr>
          <p:cNvSpPr txBox="1"/>
          <p:nvPr/>
        </p:nvSpPr>
        <p:spPr>
          <a:xfrm>
            <a:off x="9839980" y="6232144"/>
            <a:ext cx="200608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120769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BA5B0-1294-747F-6999-72A7272C7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3F630E7-978D-A6F8-6554-6DBCBAE840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7348" y="636399"/>
            <a:ext cx="8268418" cy="6231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360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7F15C-6FB5-C4BE-1E09-B297F9404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EC5E1-F4F0-4F88-4D7D-FCFFDC040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A screenshot of a white box with black text&#10;&#10;AI-generated content may be incorrect.">
            <a:extLst>
              <a:ext uri="{FF2B5EF4-FFF2-40B4-BE49-F238E27FC236}">
                <a16:creationId xmlns:a16="http://schemas.microsoft.com/office/drawing/2014/main" id="{04FCA015-E63B-1066-14BB-A891DB4CC3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23505" b="81690"/>
          <a:stretch>
            <a:fillRect/>
          </a:stretch>
        </p:blipFill>
        <p:spPr>
          <a:xfrm>
            <a:off x="386442" y="1153140"/>
            <a:ext cx="10975973" cy="22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965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9758E-76D2-6A7E-0090-D07A93EDA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A screenshot of a white box with black text&#10;&#10;AI-generated content may be incorrect.">
            <a:extLst>
              <a:ext uri="{FF2B5EF4-FFF2-40B4-BE49-F238E27FC236}">
                <a16:creationId xmlns:a16="http://schemas.microsoft.com/office/drawing/2014/main" id="{C56ADAE5-429A-654C-E8EE-F59079EF81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1362" r="206" b="60329"/>
          <a:stretch>
            <a:fillRect/>
          </a:stretch>
        </p:blipFill>
        <p:spPr>
          <a:xfrm>
            <a:off x="185159" y="1713856"/>
            <a:ext cx="11764200" cy="188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455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C15B1-CD90-7EE1-9DC3-92B0F39B8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95E53-7391-A8AB-AADF-F2612AF68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A screenshot of a white box with black text&#10;&#10;AI-generated content may be incorrect.">
            <a:extLst>
              <a:ext uri="{FF2B5EF4-FFF2-40B4-BE49-F238E27FC236}">
                <a16:creationId xmlns:a16="http://schemas.microsoft.com/office/drawing/2014/main" id="{09C2CFF6-0FAF-450F-1D22-AD46CA8C97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42488" r="23918" b="39437"/>
          <a:stretch>
            <a:fillRect/>
          </a:stretch>
        </p:blipFill>
        <p:spPr>
          <a:xfrm>
            <a:off x="400819" y="1943894"/>
            <a:ext cx="11292324" cy="235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726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DA514-8406-9654-5A4A-D1EAB514C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D45D8-3528-0E79-C334-0F974D90E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A screenshot of a white box with black text&#10;&#10;AI-generated content may be incorrect.">
            <a:extLst>
              <a:ext uri="{FF2B5EF4-FFF2-40B4-BE49-F238E27FC236}">
                <a16:creationId xmlns:a16="http://schemas.microsoft.com/office/drawing/2014/main" id="{ECD2E5FD-CC3D-BDE2-1CE1-F6224D40A1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62911" r="17526" b="20188"/>
          <a:stretch>
            <a:fillRect/>
          </a:stretch>
        </p:blipFill>
        <p:spPr>
          <a:xfrm>
            <a:off x="170782" y="1038121"/>
            <a:ext cx="11018462" cy="198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593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C9F1E-575B-0E6E-2C38-4D69CF4F5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8FDFC-4909-D721-F3B1-CFA394B25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A screenshot of a white box with black text&#10;&#10;AI-generated content may be incorrect.">
            <a:extLst>
              <a:ext uri="{FF2B5EF4-FFF2-40B4-BE49-F238E27FC236}">
                <a16:creationId xmlns:a16="http://schemas.microsoft.com/office/drawing/2014/main" id="{80772659-7DAF-5B82-76CA-B9C3DF234A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83568" r="16495"/>
          <a:stretch>
            <a:fillRect/>
          </a:stretch>
        </p:blipFill>
        <p:spPr>
          <a:xfrm>
            <a:off x="285800" y="1512574"/>
            <a:ext cx="11492800" cy="192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127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356AA-293F-DBD9-365C-D1F132B98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A screenshot of a question&#10;&#10;AI-generated content may be incorrect.">
            <a:extLst>
              <a:ext uri="{FF2B5EF4-FFF2-40B4-BE49-F238E27FC236}">
                <a16:creationId xmlns:a16="http://schemas.microsoft.com/office/drawing/2014/main" id="{B29074AA-C11A-85FF-3C5B-CAF86C7A9A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404" t="1109" r="-3365" b="74501"/>
          <a:stretch>
            <a:fillRect/>
          </a:stretch>
        </p:blipFill>
        <p:spPr>
          <a:xfrm>
            <a:off x="-4513" y="361927"/>
            <a:ext cx="12453590" cy="320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553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8E950-6F5F-3412-967C-CE2615547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5C63E-F8FC-6789-4FFE-AC6302D71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A screenshot of a question&#10;&#10;AI-generated content may be incorrect.">
            <a:extLst>
              <a:ext uri="{FF2B5EF4-FFF2-40B4-BE49-F238E27FC236}">
                <a16:creationId xmlns:a16="http://schemas.microsoft.com/office/drawing/2014/main" id="{B7350239-6A1F-62A3-CAC7-EFC7A26EC1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02" t="34775" b="39858"/>
          <a:stretch>
            <a:fillRect/>
          </a:stretch>
        </p:blipFill>
        <p:spPr>
          <a:xfrm>
            <a:off x="-330172" y="368317"/>
            <a:ext cx="13674831" cy="376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437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5E1F5-96D2-7302-28ED-EF58475BC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4FC5A-DE08-23E4-A5D0-49E1A4645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A screenshot of a question&#10;&#10;AI-generated content may be incorrect.">
            <a:extLst>
              <a:ext uri="{FF2B5EF4-FFF2-40B4-BE49-F238E27FC236}">
                <a16:creationId xmlns:a16="http://schemas.microsoft.com/office/drawing/2014/main" id="{64C3F00B-C1DB-773D-E099-8FA079380F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68843" r="403" b="3731"/>
          <a:stretch>
            <a:fillRect/>
          </a:stretch>
        </p:blipFill>
        <p:spPr>
          <a:xfrm>
            <a:off x="-3143" y="824057"/>
            <a:ext cx="14606199" cy="433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241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0BBB4-E998-F440-37F1-5448866DB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804" y="-109328"/>
            <a:ext cx="10515600" cy="1325563"/>
          </a:xfrm>
        </p:spPr>
        <p:txBody>
          <a:bodyPr/>
          <a:lstStyle/>
          <a:p>
            <a:r>
              <a:rPr lang="en-GB" dirty="0"/>
              <a:t>What is the </a:t>
            </a:r>
            <a:r>
              <a:rPr lang="en-GB"/>
              <a:t>cofounding variable</a:t>
            </a:r>
          </a:p>
        </p:txBody>
      </p:sp>
      <p:pic>
        <p:nvPicPr>
          <p:cNvPr id="4" name="Content Placeholder 3" descr="A screenshot of a test&#10;&#10;AI-generated content may be incorrect.">
            <a:extLst>
              <a:ext uri="{FF2B5EF4-FFF2-40B4-BE49-F238E27FC236}">
                <a16:creationId xmlns:a16="http://schemas.microsoft.com/office/drawing/2014/main" id="{6A23128F-22A6-F7F5-A167-F4E1E7DAD5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6877" y="706718"/>
            <a:ext cx="9452574" cy="5996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611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6003D-4162-D43A-368D-BCDEC4AA1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5BBB6-C3FB-4683-D7F1-26F764710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804" y="-109328"/>
            <a:ext cx="10515600" cy="1325563"/>
          </a:xfrm>
        </p:spPr>
        <p:txBody>
          <a:bodyPr/>
          <a:lstStyle/>
          <a:p>
            <a:r>
              <a:rPr lang="en-GB" dirty="0"/>
              <a:t>What is the </a:t>
            </a:r>
            <a:r>
              <a:rPr lang="en-GB"/>
              <a:t>cofounding variable</a:t>
            </a:r>
          </a:p>
        </p:txBody>
      </p:sp>
      <p:pic>
        <p:nvPicPr>
          <p:cNvPr id="4" name="Content Placeholder 3" descr="A screenshot of a test&#10;&#10;AI-generated content may be incorrect.">
            <a:extLst>
              <a:ext uri="{FF2B5EF4-FFF2-40B4-BE49-F238E27FC236}">
                <a16:creationId xmlns:a16="http://schemas.microsoft.com/office/drawing/2014/main" id="{6E3852F9-C833-9D94-5778-BF3C38400D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6877" y="706718"/>
            <a:ext cx="9452574" cy="59962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83694F5-8047-41B0-AB03-AA33C01958DD}"/>
              </a:ext>
            </a:extLst>
          </p:cNvPr>
          <p:cNvSpPr txBox="1"/>
          <p:nvPr/>
        </p:nvSpPr>
        <p:spPr>
          <a:xfrm>
            <a:off x="5613918" y="1772816"/>
            <a:ext cx="1912775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GB">
                <a:ea typeface="+mn-lt"/>
                <a:cs typeface="+mn-lt"/>
              </a:rPr>
              <a:t>Student motivation / prior ability </a:t>
            </a:r>
            <a:endParaRPr lang="en-US"/>
          </a:p>
          <a:p>
            <a:pPr marL="285750" indent="-285750">
              <a:buFont typeface="Arial"/>
              <a:buChar char="•"/>
            </a:pPr>
            <a:endParaRPr lang="en-GB" dirty="0"/>
          </a:p>
          <a:p>
            <a:pPr algn="l"/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419C7A-8E12-7D27-7DAB-0B85C0BB30C6}"/>
              </a:ext>
            </a:extLst>
          </p:cNvPr>
          <p:cNvSpPr txBox="1"/>
          <p:nvPr/>
        </p:nvSpPr>
        <p:spPr>
          <a:xfrm>
            <a:off x="7464489" y="3079102"/>
            <a:ext cx="167951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,Sans-Serif"/>
              <a:buChar char="•"/>
            </a:pPr>
            <a:r>
              <a:rPr lang="en-GB"/>
              <a:t>Smoking </a:t>
            </a:r>
          </a:p>
          <a:p>
            <a:pPr marL="285750" indent="-285750">
              <a:buFont typeface="Arial,Sans-Serif"/>
              <a:buChar char="•"/>
            </a:pP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F0A4E9-21C7-F742-72AB-8ED2A2096AD1}"/>
              </a:ext>
            </a:extLst>
          </p:cNvPr>
          <p:cNvSpPr txBox="1"/>
          <p:nvPr/>
        </p:nvSpPr>
        <p:spPr>
          <a:xfrm>
            <a:off x="6447511" y="4747755"/>
            <a:ext cx="374691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,Sans-Serif"/>
              <a:buChar char="•"/>
            </a:pPr>
            <a:r>
              <a:rPr lang="en-GB"/>
              <a:t>Family background</a:t>
            </a:r>
            <a:r>
              <a:rPr lang="en-GB" dirty="0"/>
              <a:t>/</a:t>
            </a:r>
            <a:r>
              <a:rPr lang="en-GB"/>
              <a:t>parental education</a:t>
            </a:r>
            <a:r>
              <a:rPr lang="en-GB" dirty="0"/>
              <a:t>/income </a:t>
            </a:r>
            <a:endParaRPr lang="en-US" dirty="0"/>
          </a:p>
          <a:p>
            <a:pPr marL="285750" indent="-285750" algn="l">
              <a:buFont typeface="Arial,Sans-Serif"/>
              <a:buChar char="•"/>
            </a:pP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8E4067-B2C0-9A10-E88D-2A6F49CB6831}"/>
              </a:ext>
            </a:extLst>
          </p:cNvPr>
          <p:cNvSpPr txBox="1"/>
          <p:nvPr/>
        </p:nvSpPr>
        <p:spPr>
          <a:xfrm>
            <a:off x="8677469" y="6033796"/>
            <a:ext cx="256591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/>
              <a:t>Population density</a:t>
            </a:r>
            <a:r>
              <a:rPr lang="en-GB" dirty="0"/>
              <a:t>/urbanisation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424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B98A0-A1D6-2AED-604E-9C2407CFA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4E911-EC24-9596-0D7C-A36624073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A screenshot of a question&#10;&#10;AI-generated content may be incorrect.">
            <a:extLst>
              <a:ext uri="{FF2B5EF4-FFF2-40B4-BE49-F238E27FC236}">
                <a16:creationId xmlns:a16="http://schemas.microsoft.com/office/drawing/2014/main" id="{E57705EA-ECA4-CE46-83D4-DCF85D37DB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3903" y="146724"/>
            <a:ext cx="5994344" cy="648706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DB4D152-35FC-6F90-8F21-832B533C7A49}"/>
              </a:ext>
            </a:extLst>
          </p:cNvPr>
          <p:cNvSpPr/>
          <p:nvPr/>
        </p:nvSpPr>
        <p:spPr>
          <a:xfrm>
            <a:off x="1850571" y="1772816"/>
            <a:ext cx="1337387" cy="45097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FB3540-AFE1-24A7-3FB6-408BCEECAF27}"/>
              </a:ext>
            </a:extLst>
          </p:cNvPr>
          <p:cNvSpPr/>
          <p:nvPr/>
        </p:nvSpPr>
        <p:spPr>
          <a:xfrm>
            <a:off x="1844820" y="4053065"/>
            <a:ext cx="1337387" cy="45097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E59CBE-F89F-B3AD-C085-EB370340BAF6}"/>
              </a:ext>
            </a:extLst>
          </p:cNvPr>
          <p:cNvSpPr/>
          <p:nvPr/>
        </p:nvSpPr>
        <p:spPr>
          <a:xfrm>
            <a:off x="2019129" y="6262112"/>
            <a:ext cx="1337387" cy="45097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155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14E52-04AE-3CD3-D84E-32BC528AA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Selecting an Experiment Design</a:t>
            </a:r>
          </a:p>
        </p:txBody>
      </p:sp>
      <p:pic>
        <p:nvPicPr>
          <p:cNvPr id="4" name="Content Placeholder 3" descr="A group of black text&#10;&#10;AI-generated content may be incorrect.">
            <a:extLst>
              <a:ext uri="{FF2B5EF4-FFF2-40B4-BE49-F238E27FC236}">
                <a16:creationId xmlns:a16="http://schemas.microsoft.com/office/drawing/2014/main" id="{236F8C0F-D443-BA7F-CDA0-3F6DF79BFC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5579" y="2760887"/>
            <a:ext cx="8272084" cy="3447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946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EB216-913A-FD50-AC27-38DE1B9B7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Matching </a:t>
            </a:r>
            <a:r>
              <a:rPr lang="en-GB"/>
              <a:t>Exercise</a:t>
            </a:r>
            <a:endParaRPr lang="en-GB" dirty="0"/>
          </a:p>
        </p:txBody>
      </p:sp>
      <p:pic>
        <p:nvPicPr>
          <p:cNvPr id="4" name="Content Placeholder 3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4B11BE5C-0C0E-D57A-7460-44C79F2C6C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9164" y="361127"/>
            <a:ext cx="9630314" cy="617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4654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4EC12-A04C-020C-C1C4-F27852A20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692EE-23E4-B090-24A8-823D74E84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Matching </a:t>
            </a:r>
            <a:r>
              <a:rPr lang="en-GB"/>
              <a:t>Exercise</a:t>
            </a:r>
            <a:endParaRPr lang="en-GB" dirty="0"/>
          </a:p>
        </p:txBody>
      </p:sp>
      <p:pic>
        <p:nvPicPr>
          <p:cNvPr id="4" name="Content Placeholder 3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CBE5BDFB-5E8A-A146-D000-557175C6B1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9164" y="361127"/>
            <a:ext cx="9630314" cy="6173278"/>
          </a:xfrm>
          <a:prstGeom prst="rect">
            <a:avLst/>
          </a:prstGeom>
        </p:spPr>
      </p:pic>
      <p:pic>
        <p:nvPicPr>
          <p:cNvPr id="3" name="Picture 2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A10ADE01-CCFF-7E35-561A-88F4CD8F4A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1190" y="547688"/>
            <a:ext cx="2418451" cy="2700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592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1378" y="740456"/>
            <a:ext cx="9144000" cy="165576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buFont typeface="Arial"/>
              <a:buChar char="•"/>
            </a:pPr>
            <a:r>
              <a:rPr lang="en-GB" sz="3600" dirty="0">
                <a:ea typeface="+mn-lt"/>
                <a:cs typeface="+mn-lt"/>
              </a:rPr>
              <a:t>Clearly define the </a:t>
            </a:r>
            <a:r>
              <a:rPr lang="en-GB" sz="3600" b="1" dirty="0">
                <a:ea typeface="+mn-lt"/>
                <a:cs typeface="+mn-lt"/>
              </a:rPr>
              <a:t>response variable</a:t>
            </a:r>
            <a:r>
              <a:rPr lang="en-GB" sz="3600" dirty="0">
                <a:ea typeface="+mn-lt"/>
                <a:cs typeface="+mn-lt"/>
              </a:rPr>
              <a:t> and </a:t>
            </a:r>
            <a:r>
              <a:rPr lang="en-GB" sz="3600" b="1" dirty="0">
                <a:ea typeface="+mn-lt"/>
                <a:cs typeface="+mn-lt"/>
              </a:rPr>
              <a:t>treatments</a:t>
            </a:r>
            <a:r>
              <a:rPr lang="en-GB" sz="3600" dirty="0">
                <a:ea typeface="+mn-lt"/>
                <a:cs typeface="+mn-lt"/>
              </a:rPr>
              <a:t>.</a:t>
            </a:r>
            <a:endParaRPr lang="en-US" sz="3600"/>
          </a:p>
          <a:p>
            <a:pPr marL="285750" indent="-285750">
              <a:buFont typeface="Arial"/>
              <a:buChar char="•"/>
            </a:pPr>
            <a:r>
              <a:rPr lang="en-GB" sz="3600" dirty="0">
                <a:ea typeface="+mn-lt"/>
                <a:cs typeface="+mn-lt"/>
              </a:rPr>
              <a:t>Use </a:t>
            </a:r>
            <a:r>
              <a:rPr lang="en-GB" sz="3600" b="1" dirty="0">
                <a:ea typeface="+mn-lt"/>
                <a:cs typeface="+mn-lt"/>
              </a:rPr>
              <a:t>random assignment</a:t>
            </a:r>
            <a:r>
              <a:rPr lang="en-GB" sz="3600" dirty="0">
                <a:ea typeface="+mn-lt"/>
                <a:cs typeface="+mn-lt"/>
              </a:rPr>
              <a:t> to assign experimental units to treatments.</a:t>
            </a:r>
            <a:endParaRPr lang="en-GB" sz="3600"/>
          </a:p>
          <a:p>
            <a:pPr marL="285750" indent="-285750">
              <a:buFont typeface="Arial"/>
              <a:buChar char="•"/>
            </a:pPr>
            <a:r>
              <a:rPr lang="en-GB" sz="3600" dirty="0">
                <a:ea typeface="+mn-lt"/>
                <a:cs typeface="+mn-lt"/>
              </a:rPr>
              <a:t>Choose a design that controls for </a:t>
            </a:r>
            <a:r>
              <a:rPr lang="en-GB" sz="3600" b="1" dirty="0">
                <a:ea typeface="+mn-lt"/>
                <a:cs typeface="+mn-lt"/>
              </a:rPr>
              <a:t>confounding variables</a:t>
            </a:r>
            <a:r>
              <a:rPr lang="en-GB" sz="3600" dirty="0">
                <a:ea typeface="+mn-lt"/>
                <a:cs typeface="+mn-lt"/>
              </a:rPr>
              <a:t>.</a:t>
            </a:r>
            <a:endParaRPr lang="en-GB" sz="3600"/>
          </a:p>
          <a:p>
            <a:pPr marL="285750" indent="-285750">
              <a:buFont typeface="Arial"/>
              <a:buChar char="•"/>
            </a:pPr>
            <a:r>
              <a:rPr lang="en-GB" sz="3600" dirty="0">
                <a:ea typeface="+mn-lt"/>
                <a:cs typeface="+mn-lt"/>
              </a:rPr>
              <a:t>Decide whether to use </a:t>
            </a:r>
            <a:r>
              <a:rPr lang="en-GB" sz="3600" b="1" dirty="0">
                <a:ea typeface="+mn-lt"/>
                <a:cs typeface="+mn-lt"/>
              </a:rPr>
              <a:t>completely randomized, randomized block, or matched pairs</a:t>
            </a:r>
            <a:r>
              <a:rPr lang="en-GB" sz="3600" dirty="0">
                <a:ea typeface="+mn-lt"/>
                <a:cs typeface="+mn-lt"/>
              </a:rPr>
              <a:t> designs.</a:t>
            </a:r>
            <a:endParaRPr lang="en-GB" sz="3600"/>
          </a:p>
          <a:p>
            <a:pPr marL="285750" indent="-285750">
              <a:buFont typeface="Arial"/>
              <a:buChar char="•"/>
            </a:pPr>
            <a:r>
              <a:rPr lang="en-GB" sz="3600" dirty="0">
                <a:ea typeface="+mn-lt"/>
                <a:cs typeface="+mn-lt"/>
              </a:rPr>
              <a:t>Ensure sufficient </a:t>
            </a:r>
            <a:r>
              <a:rPr lang="en-GB" sz="3600" b="1" dirty="0">
                <a:ea typeface="+mn-lt"/>
                <a:cs typeface="+mn-lt"/>
              </a:rPr>
              <a:t>replication</a:t>
            </a:r>
            <a:r>
              <a:rPr lang="en-GB" sz="3600" dirty="0">
                <a:ea typeface="+mn-lt"/>
                <a:cs typeface="+mn-lt"/>
              </a:rPr>
              <a:t> to allow meaningful comparisons.</a:t>
            </a:r>
            <a:endParaRPr lang="en-GB" sz="36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FD6EF-8D75-FA00-092D-247EECC80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A blue and white text&#10;&#10;AI-generated content may be incorrect.">
            <a:extLst>
              <a:ext uri="{FF2B5EF4-FFF2-40B4-BE49-F238E27FC236}">
                <a16:creationId xmlns:a16="http://schemas.microsoft.com/office/drawing/2014/main" id="{212A1B3D-12D4-9939-0901-4E1DD1174F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7688" y="721819"/>
            <a:ext cx="8076813" cy="59119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8A0476E-6792-90FC-B617-1EA54F547DDD}"/>
              </a:ext>
            </a:extLst>
          </p:cNvPr>
          <p:cNvSpPr txBox="1"/>
          <p:nvPr/>
        </p:nvSpPr>
        <p:spPr>
          <a:xfrm>
            <a:off x="9610530" y="5194041"/>
            <a:ext cx="185057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573586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74D9F-A214-9D08-69C5-6C7EEBD3B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19EFA-2D69-9E6C-F1F2-0BB1D7270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8F42B7-F3EB-4DF4-9ECA-1663512D0D1D}"/>
              </a:ext>
            </a:extLst>
          </p:cNvPr>
          <p:cNvSpPr txBox="1"/>
          <p:nvPr/>
        </p:nvSpPr>
        <p:spPr>
          <a:xfrm>
            <a:off x="10070606" y="6329852"/>
            <a:ext cx="185057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/>
              <a:t>A</a:t>
            </a:r>
          </a:p>
        </p:txBody>
      </p:sp>
      <p:pic>
        <p:nvPicPr>
          <p:cNvPr id="7" name="Content Placeholder 6" descr="A screenshot of a test&#10;&#10;AI-generated content may be incorrect.">
            <a:extLst>
              <a:ext uri="{FF2B5EF4-FFF2-40B4-BE49-F238E27FC236}">
                <a16:creationId xmlns:a16="http://schemas.microsoft.com/office/drawing/2014/main" id="{74263BEA-CF40-A8E4-1BDA-774D7E9E06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0680" y="772787"/>
            <a:ext cx="9733471" cy="530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526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48F12-3C76-5326-4526-A9033502B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A screenshot of a test&#10;&#10;AI-generated content may be incorrect.">
            <a:extLst>
              <a:ext uri="{FF2B5EF4-FFF2-40B4-BE49-F238E27FC236}">
                <a16:creationId xmlns:a16="http://schemas.microsoft.com/office/drawing/2014/main" id="{6D8C74E2-2B64-CA97-83EC-4E6F7B8179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2416" y="506159"/>
            <a:ext cx="8247922" cy="5854460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FA7B6386-53D3-64C9-58D5-C61D55729325}"/>
              </a:ext>
            </a:extLst>
          </p:cNvPr>
          <p:cNvSpPr txBox="1"/>
          <p:nvPr/>
        </p:nvSpPr>
        <p:spPr>
          <a:xfrm>
            <a:off x="9762930" y="5346441"/>
            <a:ext cx="1850571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/>
              <a:t>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61887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4787F-BC5F-CA56-E391-B3135DB3A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A white text on a white background&#10;&#10;AI-generated content may be incorrect.">
            <a:extLst>
              <a:ext uri="{FF2B5EF4-FFF2-40B4-BE49-F238E27FC236}">
                <a16:creationId xmlns:a16="http://schemas.microsoft.com/office/drawing/2014/main" id="{06D7D1C6-FF3A-FAFE-9533-1888F04C00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4571" y="484791"/>
            <a:ext cx="10147904" cy="462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2794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9D16D-65AA-CC96-20C5-D29A637A2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F608EF1-EEC2-0FB0-5C37-D721E25C0A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0974" y="359418"/>
            <a:ext cx="8628814" cy="6013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852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EC5F4-16FE-9618-3E33-3B2560067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Stretch and Challenge</a:t>
            </a:r>
          </a:p>
        </p:txBody>
      </p:sp>
      <p:pic>
        <p:nvPicPr>
          <p:cNvPr id="4" name="Content Placeholder 3" descr="A white paper with black text&#10;&#10;AI-generated content may be incorrect.">
            <a:extLst>
              <a:ext uri="{FF2B5EF4-FFF2-40B4-BE49-F238E27FC236}">
                <a16:creationId xmlns:a16="http://schemas.microsoft.com/office/drawing/2014/main" id="{8FDC07AD-F9B3-7DC6-6D60-F4FF783924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9714" y="2003044"/>
            <a:ext cx="9446380" cy="448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1564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F6BC9-A7ED-4CC1-7CEF-8BF9111DE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A white text with black text&#10;&#10;AI-generated content may be incorrect.">
            <a:extLst>
              <a:ext uri="{FF2B5EF4-FFF2-40B4-BE49-F238E27FC236}">
                <a16:creationId xmlns:a16="http://schemas.microsoft.com/office/drawing/2014/main" id="{D59B0993-3899-EB1C-4A78-DCD6B1FC12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6857" y="806315"/>
            <a:ext cx="10849428" cy="323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6448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66D38-B650-951B-C8A3-5C5F25A3A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Experiments and Causal Influence</a:t>
            </a:r>
            <a:endParaRPr lang="en-GB" dirty="0"/>
          </a:p>
        </p:txBody>
      </p:sp>
      <p:pic>
        <p:nvPicPr>
          <p:cNvPr id="4" name="Content Placeholder 3" descr="A group of black text&#10;&#10;AI-generated content may be incorrect.">
            <a:extLst>
              <a:ext uri="{FF2B5EF4-FFF2-40B4-BE49-F238E27FC236}">
                <a16:creationId xmlns:a16="http://schemas.microsoft.com/office/drawing/2014/main" id="{8A3598B7-DBFB-62BC-F529-156642478C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4405" y="1751504"/>
            <a:ext cx="7374617" cy="336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2805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E41D8-795E-5496-8B94-E8D6EFC06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A white text with black text&#10;&#10;AI-generated content may be incorrect.">
            <a:extLst>
              <a:ext uri="{FF2B5EF4-FFF2-40B4-BE49-F238E27FC236}">
                <a16:creationId xmlns:a16="http://schemas.microsoft.com/office/drawing/2014/main" id="{1990895C-8C78-0B25-871B-88C700DC9F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4571" y="741869"/>
            <a:ext cx="10982476" cy="342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9356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549D7-F6DB-BD11-1A7B-4B7FB456D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A white text on a white background&#10;&#10;AI-generated content may be incorrect.">
            <a:extLst>
              <a:ext uri="{FF2B5EF4-FFF2-40B4-BE49-F238E27FC236}">
                <a16:creationId xmlns:a16="http://schemas.microsoft.com/office/drawing/2014/main" id="{DD10E082-BB24-617D-9B9D-BAACB7DB7D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4952" y="664105"/>
            <a:ext cx="11357428" cy="383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1750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5753C-746D-520A-A1B6-3E82D4016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A white paper with black text&#10;&#10;AI-generated content may be incorrect.">
            <a:extLst>
              <a:ext uri="{FF2B5EF4-FFF2-40B4-BE49-F238E27FC236}">
                <a16:creationId xmlns:a16="http://schemas.microsoft.com/office/drawing/2014/main" id="{526B2DA1-ABA1-7CF5-51CE-E682B51417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8244" y="362385"/>
            <a:ext cx="8722832" cy="614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8035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11F25-91CF-3734-7298-CD8D6B2FD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True or False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58BCA1-DAA5-F772-0D1F-66CFBA3BC1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ea typeface="+mn-lt"/>
                <a:cs typeface="+mn-lt"/>
              </a:rPr>
              <a:t>A completely randomized experiment with a large sample always eliminates the effects of confounding variables.</a:t>
            </a:r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0E3F02A-B90B-1A0F-0B8F-071B9AFAAAD5}"/>
              </a:ext>
            </a:extLst>
          </p:cNvPr>
          <p:cNvSpPr txBox="1">
            <a:spLocks/>
          </p:cNvSpPr>
          <p:nvPr/>
        </p:nvSpPr>
        <p:spPr>
          <a:xfrm>
            <a:off x="1119996" y="380994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False -</a:t>
            </a:r>
            <a:r>
              <a:rPr lang="en-GB" dirty="0">
                <a:ea typeface="+mj-lt"/>
                <a:cs typeface="+mj-lt"/>
              </a:rPr>
              <a:t>randomization reduces, but doesn’t always eliminate, confounding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2975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0B3AD-1606-83C7-6EBA-BD9E22C8C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34543-25E5-09B2-F63E-6C3FC438C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True or False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BA718-3925-0B0A-1ABB-4D1BA0A3CF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ea typeface="+mn-lt"/>
                <a:cs typeface="+mn-lt"/>
              </a:rPr>
              <a:t>Blocking is only useful in experiments with a very small sample size. </a:t>
            </a:r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549C33B-990D-EC14-B3FA-5A9CAC9845C1}"/>
              </a:ext>
            </a:extLst>
          </p:cNvPr>
          <p:cNvSpPr txBox="1">
            <a:spLocks/>
          </p:cNvSpPr>
          <p:nvPr/>
        </p:nvSpPr>
        <p:spPr>
          <a:xfrm>
            <a:off x="1119996" y="380994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False -</a:t>
            </a:r>
            <a:r>
              <a:rPr lang="en-GB">
                <a:ea typeface="+mj-lt"/>
                <a:cs typeface="+mj-lt"/>
              </a:rPr>
              <a:t>blocking is useful in any experiment to reduce variability</a:t>
            </a:r>
          </a:p>
        </p:txBody>
      </p:sp>
    </p:spTree>
    <p:extLst>
      <p:ext uri="{BB962C8B-B14F-4D97-AF65-F5344CB8AC3E}">
        <p14:creationId xmlns:p14="http://schemas.microsoft.com/office/powerpoint/2010/main" val="140987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9B674-D45F-80D6-4028-823B439A6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j-lt"/>
                <a:cs typeface="+mj-lt"/>
              </a:rPr>
              <a:t>https://create.kahoot.it/auth/login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972F524-8905-8C75-0D22-534C969E18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29025" y="2258219"/>
            <a:ext cx="4933950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822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Selecting an Experimental Design</vt:lpstr>
      <vt:lpstr>Selecting an Experimental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the cofounding variable</vt:lpstr>
      <vt:lpstr>What is the cofounding variable</vt:lpstr>
      <vt:lpstr>PowerPoint Presentation</vt:lpstr>
      <vt:lpstr>Selecting an Experiment Design</vt:lpstr>
      <vt:lpstr>Matching Exercise</vt:lpstr>
      <vt:lpstr>Matching Exercise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Stretch and Challenge</vt:lpstr>
      <vt:lpstr>PowerPoint Presentation</vt:lpstr>
      <vt:lpstr>Experiments and Causal Influence</vt:lpstr>
      <vt:lpstr>PowerPoint Presentation</vt:lpstr>
      <vt:lpstr>PowerPoint Presentation</vt:lpstr>
      <vt:lpstr>PowerPoint Presentation</vt:lpstr>
      <vt:lpstr>True or False</vt:lpstr>
      <vt:lpstr>True or False</vt:lpstr>
      <vt:lpstr>https://create.kahoot.it/auth/login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166</cp:revision>
  <dcterms:created xsi:type="dcterms:W3CDTF">2026-01-26T02:59:37Z</dcterms:created>
  <dcterms:modified xsi:type="dcterms:W3CDTF">2026-09-10T00:10:45Z</dcterms:modified>
</cp:coreProperties>
</file>