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504" r:id="rId2"/>
    <p:sldId id="291" r:id="rId3"/>
    <p:sldId id="497" r:id="rId4"/>
    <p:sldId id="505" r:id="rId5"/>
    <p:sldId id="495" r:id="rId6"/>
    <p:sldId id="496" r:id="rId7"/>
    <p:sldId id="498" r:id="rId8"/>
    <p:sldId id="499" r:id="rId9"/>
    <p:sldId id="500" r:id="rId10"/>
    <p:sldId id="501" r:id="rId11"/>
    <p:sldId id="502" r:id="rId12"/>
    <p:sldId id="50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F428FD-6ECF-62DA-2AE3-BB89EEC496B3}" v="10" dt="2026-03-06T03:13:40.9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87F4A-DD11-41AF-8B76-F2E5B6202836}" type="datetimeFigureOut">
              <a:rPr lang="en-GB" smtClean="0"/>
              <a:pPr/>
              <a:t>08/03/2026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2F2399-CD51-4C4C-BC34-03B9F40F9C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450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08/03/2026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611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08/03/2026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39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08/03/2026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211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08/03/2026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171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08/03/2026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52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08/03/2026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172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08/03/2026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052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08/03/2026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912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08/03/2026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36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08/03/2026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128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08/03/2026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496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AFE4D-3339-4F90-AB07-DAB31D79E32A}" type="datetimeFigureOut">
              <a:rPr lang="en-GB" smtClean="0"/>
              <a:pPr/>
              <a:t>08/03/2026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745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9AE30-E1F1-8B2D-92B6-EADF1FA4C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computer game&#10;&#10;AI-generated content may be incorrect.">
            <a:extLst>
              <a:ext uri="{FF2B5EF4-FFF2-40B4-BE49-F238E27FC236}">
                <a16:creationId xmlns:a16="http://schemas.microsoft.com/office/drawing/2014/main" id="{7A4D6DB3-22DB-120C-8C6D-52023AC904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0075" y="1280219"/>
            <a:ext cx="8683924" cy="2764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984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b="1"/>
                <a:t>#3 </a:t>
              </a:r>
              <a:r>
                <a:rPr lang="en-GB" sz="3200"/>
                <a:t>:: ‘</a:t>
              </a:r>
              <a:r>
                <a:rPr lang="en-GB" sz="3200" err="1"/>
                <a:t>Refactorising</a:t>
              </a:r>
              <a:r>
                <a:rPr lang="en-GB" sz="3200"/>
                <a:t>’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5" name="TextBox 4"/>
          <p:cNvSpPr txBox="1"/>
          <p:nvPr/>
        </p:nvSpPr>
        <p:spPr>
          <a:xfrm>
            <a:off x="971600" y="725206"/>
            <a:ext cx="7560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Sometimes parts of the expressions are factorised in some way.</a:t>
            </a:r>
          </a:p>
          <a:p>
            <a:r>
              <a:rPr lang="en-GB"/>
              <a:t>This may require us to expand everything out and factorise from scratch, but sometimes we can factorise more easily without expanding.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30968" y="2492896"/>
                <a:ext cx="828092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  <m:oMath xmlns:m="http://schemas.openxmlformats.org/officeDocument/2006/math"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+3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</m:oMath>
                  </m:oMathPara>
                </a14:m>
                <a:endParaRPr lang="en-GB" sz="2400" b="1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968" y="2492896"/>
                <a:ext cx="8280920" cy="830997"/>
              </a:xfrm>
              <a:prstGeom prst="rect">
                <a:avLst/>
              </a:prstGeom>
              <a:blipFill>
                <a:blip r:embed="rId2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57064" y="1968083"/>
            <a:ext cx="5544616" cy="40011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000"/>
              <a:t>Just identify a common term to factor out: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9349" y="3737149"/>
            <a:ext cx="5544616" cy="40011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000"/>
              <a:t>We may have the difference of two squares: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30968" y="4267101"/>
                <a:ext cx="8568952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</m:e>
                          </m:d>
                        </m:e>
                        <m:sup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2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GB" sz="2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</m:d>
                        </m:e>
                        <m:sup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</m:e>
                          </m:d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</m:d>
                        </m:e>
                      </m:d>
                      <m:d>
                        <m:dPr>
                          <m:ctrlPr>
                            <a:rPr lang="en-GB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</m:e>
                          </m:d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2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</m:d>
                        </m:e>
                      </m:d>
                    </m:oMath>
                    <m:oMath xmlns:m="http://schemas.openxmlformats.org/officeDocument/2006/math">
                      <m:r>
                        <a:rPr lang="en-GB" sz="22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 =</m:t>
                      </m:r>
                      <m:d>
                        <m:dPr>
                          <m:ctrlPr>
                            <a:rPr lang="en-GB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a:rPr lang="en-GB" sz="2200" b="0" i="1" smtClean="0">
                          <a:latin typeface="Cambria Math" panose="02040503050406030204" pitchFamily="18" charset="0"/>
                        </a:rPr>
                        <m:t>(8)</m:t>
                      </m:r>
                    </m:oMath>
                    <m:oMath xmlns:m="http://schemas.openxmlformats.org/officeDocument/2006/math">
                      <m:r>
                        <a:rPr lang="en-GB" sz="22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 =16(2</m:t>
                      </m:r>
                      <m:r>
                        <a:rPr lang="en-GB" sz="2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200" b="0" i="1" smtClean="0">
                          <a:latin typeface="Cambria Math" panose="02040503050406030204" pitchFamily="18" charset="0"/>
                        </a:rPr>
                        <m:t>−1)</m:t>
                      </m:r>
                    </m:oMath>
                  </m:oMathPara>
                </a14:m>
                <a:endParaRPr lang="en-GB" sz="220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968" y="4267101"/>
                <a:ext cx="8568952" cy="1107996"/>
              </a:xfrm>
              <a:prstGeom prst="rect">
                <a:avLst/>
              </a:prstGeom>
              <a:blipFill>
                <a:blip r:embed="rId3"/>
                <a:stretch>
                  <a:fillRect b="-54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791008" y="5697613"/>
            <a:ext cx="78488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/>
              <a:t>(Although some students might feel more comfortable just expanding that one out first)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59155" y="2464904"/>
            <a:ext cx="5221019" cy="4638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27985" y="2924971"/>
            <a:ext cx="2701686" cy="41457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41643" y="4251444"/>
            <a:ext cx="5303574" cy="110243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30413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/>
                <a:t>Test Your Understanding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3528" y="980728"/>
                <a:ext cx="8208912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/>
                  <a:t>[June 2012 Paper 1] Factorise the following:</a:t>
                </a:r>
                <a:endParaRPr lang="en-GB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+5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)(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2400" b="1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980728"/>
                <a:ext cx="8208912" cy="1938992"/>
              </a:xfrm>
              <a:prstGeom prst="rect">
                <a:avLst/>
              </a:prstGeom>
              <a:blipFill>
                <a:blip r:embed="rId2"/>
                <a:stretch>
                  <a:fillRect l="-1114" t="-2516" b="-34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2890900" y="1791921"/>
            <a:ext cx="3553308" cy="112779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27044" y="3459493"/>
                <a:ext cx="8208912" cy="194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/>
                  <a:t>Factorise the following: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</m:e>
                        <m:sup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</m:e>
                        <m:sup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</m:d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</m:d>
                    </m:oMath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=12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40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044" y="3459493"/>
                <a:ext cx="8208912" cy="1947328"/>
              </a:xfrm>
              <a:prstGeom prst="rect">
                <a:avLst/>
              </a:prstGeom>
              <a:blipFill>
                <a:blip r:embed="rId3"/>
                <a:stretch>
                  <a:fillRect l="-1189" t="-25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1752330" y="4303780"/>
            <a:ext cx="5708644" cy="107660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2499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/>
                <a:t>Exercises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4563" y="691006"/>
                <a:ext cx="4392489" cy="64922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/>
                  <a:t>Fully factorise the following: </a:t>
                </a:r>
              </a:p>
              <a:p>
                <a:pPr marL="342900" indent="-342900">
                  <a:buAutoNum type="alphaLcParenBoth"/>
                </a:pPr>
                <a:r>
                  <a:rPr lang="en-GB" sz="1600" b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6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en-GB" sz="16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  <m:d>
                      <m:dPr>
                        <m:ctrlPr>
                          <a:rPr lang="en-GB" sz="1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GB" sz="16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600" b="1" i="1" smtClean="0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GB" sz="16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e>
                    </m:d>
                  </m:oMath>
                </a14:m>
                <a:endParaRPr lang="en-GB" sz="1600" b="1"/>
              </a:p>
              <a:p>
                <a:pPr marL="342900" indent="-342900">
                  <a:buAutoNum type="alphaLcParenBoth"/>
                </a:pPr>
                <a:r>
                  <a:rPr lang="en-GB" sz="1600"/>
                  <a:t> </a:t>
                </a:r>
                <a14:m>
                  <m:oMath xmlns:m="http://schemas.openxmlformats.org/officeDocument/2006/math">
                    <m:r>
                      <a:rPr lang="en-GB" sz="1600" b="0" i="0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+10</m:t>
                    </m:r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−12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)(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1600" b="1"/>
              </a:p>
              <a:p>
                <a:pPr marL="342900" indent="-342900">
                  <a:buAutoNum type="alphaLcParenBoth"/>
                </a:pPr>
                <a:r>
                  <a:rPr lang="en-GB" sz="160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−4</m:t>
                    </m:r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6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𝒚</m:t>
                    </m:r>
                    <m:d>
                      <m:dPr>
                        <m:ctrlPr>
                          <a:rPr lang="en-GB" sz="1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  <m:d>
                      <m:dPr>
                        <m:ctrlPr>
                          <a:rPr lang="en-GB" sz="1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</m:oMath>
                </a14:m>
                <a:endParaRPr lang="en-GB" sz="1600" b="1"/>
              </a:p>
              <a:p>
                <a:pPr marL="342900" indent="-342900">
                  <a:buAutoNum type="alphaLcParenBoth"/>
                </a:pPr>
                <a:r>
                  <a:rPr lang="en-GB" sz="1600"/>
                  <a:t>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−9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−210=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𝟑</m:t>
                    </m:r>
                    <m:d>
                      <m:dPr>
                        <m:ctrlPr>
                          <a:rPr lang="en-GB" sz="1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e>
                    </m:d>
                    <m:d>
                      <m:dPr>
                        <m:ctrlPr>
                          <a:rPr lang="en-GB" sz="1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</m:d>
                  </m:oMath>
                </a14:m>
                <a:endParaRPr lang="en-GB" sz="1600" b="1"/>
              </a:p>
              <a:p>
                <a:endParaRPr lang="en-GB" sz="1050"/>
              </a:p>
              <a:p>
                <a:r>
                  <a:rPr lang="en-GB" sz="1600"/>
                  <a:t>Factorise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d>
                      <m:d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</m:oMath>
                </a14:m>
                <a:endParaRPr lang="en-GB" sz="1600" b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GB" sz="1600" b="1"/>
              </a:p>
              <a:p>
                <a:pPr/>
                <a:r>
                  <a:rPr lang="en-GB" sz="1600"/>
                  <a:t>Factorise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sz="16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−16</m:t>
                        </m:r>
                      </m:e>
                    </m:d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d>
                      <m:d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</m:oMath>
                </a14:m>
                <a:br>
                  <a:rPr lang="en-GB" sz="1600" b="1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  <m:d>
                        <m:d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)(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600" b="1"/>
              </a:p>
              <a:p>
                <a:endParaRPr lang="en-GB" sz="1050"/>
              </a:p>
              <a:p>
                <a:r>
                  <a:rPr lang="en-GB" sz="1600"/>
                  <a:t>[Jan 2013 Paper 2]</a:t>
                </a:r>
              </a:p>
              <a:p>
                <a:pPr marL="342900" indent="-342900">
                  <a:buAutoNum type="alphaLcParenBoth"/>
                </a:pPr>
                <a:r>
                  <a:rPr lang="en-GB" sz="1600"/>
                  <a:t>Factorise fully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−20</m:t>
                    </m:r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br>
                  <a:rPr lang="en-GB" sz="1600"/>
                </a:br>
                <a14:m>
                  <m:oMath xmlns:m="http://schemas.openxmlformats.org/officeDocument/2006/math"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𝒎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𝒑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)(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𝒎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𝒑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1600" b="1"/>
              </a:p>
              <a:p>
                <a:pPr marL="342900" indent="-342900">
                  <a:buAutoNum type="alphaLcParenBoth"/>
                </a:pPr>
                <a:r>
                  <a:rPr lang="en-GB" sz="1600"/>
                  <a:t>Given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=15</m:t>
                    </m:r>
                  </m:oMath>
                </a14:m>
                <a:r>
                  <a:rPr lang="en-GB" sz="1600"/>
                  <a:t> and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−20</m:t>
                    </m:r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GB" sz="1600"/>
                  <a:t> using your answer to part (a) to find the values of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br>
                  <a:rPr lang="en-GB" sz="1600"/>
                </a:br>
                <a14:m>
                  <m:oMath xmlns:m="http://schemas.openxmlformats.org/officeDocument/2006/math">
                    <m:d>
                      <m:dPr>
                        <m:ctrlPr>
                          <a:rPr lang="en-GB" sz="1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𝟑𝟎</m:t>
                        </m:r>
                      </m:e>
                    </m:d>
                    <m:d>
                      <m:dPr>
                        <m:ctrlPr>
                          <a:rPr lang="en-GB" sz="1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𝟑𝟎</m:t>
                        </m:r>
                      </m:e>
                    </m:d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br>
                  <a:rPr lang="en-GB" sz="1600" b="1"/>
                </a:br>
                <a14:m>
                  <m:oMath xmlns:m="http://schemas.openxmlformats.org/officeDocument/2006/math"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𝒎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=±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𝟑𝟎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GB" sz="1600" b="1"/>
              </a:p>
              <a:p>
                <a:endParaRPr lang="en-GB" sz="1050"/>
              </a:p>
              <a:p>
                <a:r>
                  <a:rPr lang="en-GB" sz="1600"/>
                  <a:t>[Set 3 Paper 2] (a) Factorise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−3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−14</m:t>
                    </m:r>
                  </m:oMath>
                </a14:m>
                <a:endParaRPr lang="en-GB" sz="160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)(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600" b="1"/>
              </a:p>
              <a:p>
                <a:r>
                  <a:rPr lang="en-GB" sz="1600"/>
                  <a:t>(b) Hence or otherwise solve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</m:d>
                        </m:e>
                        <m:sup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−3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−14=0</m:t>
                      </m:r>
                    </m:oMath>
                  </m:oMathPara>
                </a14:m>
                <a:br>
                  <a:rPr lang="en-GB" sz="1600"/>
                </a:br>
                <a:r>
                  <a:rPr lang="en-GB" sz="1600" b="1"/>
                  <a:t>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d>
                          <m:dPr>
                            <m:ctrlPr>
                              <a:rPr lang="en-GB" sz="16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600" b="1" i="1" smtClean="0">
                                <a:latin typeface="Cambria Math" panose="02040503050406030204" pitchFamily="18" charset="0"/>
                              </a:rPr>
                              <m:t>𝒚</m:t>
                            </m:r>
                            <m:r>
                              <a:rPr lang="en-GB" sz="16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GB" sz="16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e>
                        </m:d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e>
                    </m:d>
                    <m:d>
                      <m:dPr>
                        <m:ctrlPr>
                          <a:rPr lang="en-GB" sz="1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en-GB" sz="1600" b="1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𝟏𝟕</m:t>
                          </m:r>
                        </m:e>
                      </m:d>
                      <m:d>
                        <m:d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,     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𝟏𝟕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𝒐𝒓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GB" sz="1600" b="1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563" y="691006"/>
                <a:ext cx="4392489" cy="6492290"/>
              </a:xfrm>
              <a:prstGeom prst="rect">
                <a:avLst/>
              </a:prstGeom>
              <a:blipFill>
                <a:blip r:embed="rId2"/>
                <a:stretch>
                  <a:fillRect l="-833" t="-282" r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247861" y="908720"/>
                <a:ext cx="3894995" cy="58611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/>
                  <a:t>Factorise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+4</m:t>
                            </m:r>
                          </m:e>
                        </m:d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GB" sz="1600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60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𝟏𝟐</m:t>
                      </m:r>
                      <m:d>
                        <m:d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GB" sz="1600" b="1"/>
              </a:p>
              <a:p>
                <a:endParaRPr lang="en-GB" sz="1600"/>
              </a:p>
              <a:p>
                <a:r>
                  <a:rPr lang="en-GB" sz="1600"/>
                  <a:t>[Set 3 Paper 2] (a) Simplify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GB" sz="16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1600" b="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GB" sz="1600" b="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GB" sz="1600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6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600" b="1" i="1"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</m:oMath>
                </a14:m>
                <a:endParaRPr lang="en-GB" sz="1600" b="1"/>
              </a:p>
              <a:p>
                <a:pPr/>
                <a:r>
                  <a:rPr lang="en-GB" sz="1600"/>
                  <a:t>(b) Hence factorise fully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GB" sz="1600" i="1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br>
                  <a:rPr lang="en-GB" sz="160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sz="16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GB" sz="16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sz="16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GB" sz="16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GB" sz="1600" b="1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sz="16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GB" sz="16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GB" sz="1600" b="1"/>
              </a:p>
              <a:p>
                <a:endParaRPr lang="en-GB" sz="1600"/>
              </a:p>
              <a:p>
                <a:pPr marL="342900" indent="-342900">
                  <a:buAutoNum type="alphaLcParenBoth"/>
                </a:pPr>
                <a:r>
                  <a:rPr lang="en-GB" sz="1600"/>
                  <a:t>Factorise fully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br>
                  <a:rPr lang="en-GB" sz="1600" b="0" i="1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𝒏</m:t>
                    </m:r>
                    <m:d>
                      <m:dPr>
                        <m:ctrlPr>
                          <a:rPr lang="en-GB" sz="1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  <m:d>
                      <m:dPr>
                        <m:ctrlPr>
                          <a:rPr lang="en-GB" sz="1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endParaRPr lang="en-GB" sz="1600" b="1"/>
              </a:p>
              <a:p>
                <a:pPr marL="342900" indent="-342900">
                  <a:buAutoNum type="alphaLcParenBoth"/>
                </a:pPr>
                <a:r>
                  <a:rPr lang="en-GB" sz="1600" b="0"/>
                  <a:t>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sz="1600"/>
                  <a:t> is an integer greater than 1.</a:t>
                </a:r>
                <a:br>
                  <a:rPr lang="en-GB" sz="1600"/>
                </a:br>
                <a:r>
                  <a:rPr lang="en-GB" sz="1600"/>
                  <a:t>Explain why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sz="1600"/>
                  <a:t> is divisible by 6.</a:t>
                </a:r>
                <a:br>
                  <a:rPr lang="en-GB" sz="1600"/>
                </a:br>
                <a:r>
                  <a:rPr lang="en-GB" sz="1600" b="1"/>
                  <a:t>At least one of </a:t>
                </a:r>
                <a14:m>
                  <m:oMath xmlns:m="http://schemas.openxmlformats.org/officeDocument/2006/math"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1600" b="1" i="1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GB" sz="1600" b="1"/>
                  <a:t> must be divisible by 2, and exactly one of them will be divisible by 3.</a:t>
                </a:r>
              </a:p>
              <a:p>
                <a:pPr marL="342900" indent="-342900">
                  <a:buAutoNum type="alphaLcParenBoth"/>
                </a:pPr>
                <a:endParaRPr lang="en-GB" sz="1600"/>
              </a:p>
              <a:p>
                <a:r>
                  <a:rPr lang="en-GB" sz="1600"/>
                  <a:t>[Set 4 Paper 2] Factorise </a:t>
                </a:r>
                <a:r>
                  <a:rPr lang="en-GB" sz="1600" b="1" u="sng"/>
                  <a:t>fully</a:t>
                </a:r>
                <a:r>
                  <a:rPr lang="en-GB" sz="1600"/>
                  <a:t>:</a:t>
                </a:r>
              </a:p>
              <a:p>
                <a:pPr/>
                <a:r>
                  <a:rPr lang="en-GB" sz="1600"/>
                  <a:t>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GB" sz="16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−2</m:t>
                    </m:r>
                    <m:sSup>
                      <m:sSup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i="1">
                        <a:latin typeface="Cambria Math" panose="02040503050406030204" pitchFamily="18" charset="0"/>
                      </a:rPr>
                      <m:t>−5</m:t>
                    </m:r>
                    <m:sSup>
                      <m:sSup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br>
                  <a:rPr lang="en-GB" sz="160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1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GB" sz="1600" b="1" i="1">
                          <a:latin typeface="Cambria Math" panose="02040503050406030204" pitchFamily="18" charset="0"/>
                        </a:rPr>
                        <m:t>𝒃</m:t>
                      </m:r>
                      <m:d>
                        <m:d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  <m:sSup>
                            <m:sSupPr>
                              <m:ctrlPr>
                                <a:rPr lang="en-GB" sz="16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1" i="1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GB" sz="16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𝒂𝒃</m:t>
                          </m:r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𝟓</m:t>
                          </m:r>
                          <m:sSup>
                            <m:sSupPr>
                              <m:ctrlPr>
                                <a:rPr lang="en-GB" sz="16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1" i="1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GB" sz="16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</m:oMath>
                    <m:oMath xmlns:m="http://schemas.openxmlformats.org/officeDocument/2006/math">
                      <m:r>
                        <a:rPr lang="en-GB" sz="1600" b="1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GB" sz="1600" b="1" i="1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GB" sz="1600" b="1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sz="1600" b="1" i="1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GB" sz="1600" b="1" i="1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GB" sz="16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600" b="1" i="1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GB" sz="1600" b="1" i="1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GB" sz="1600" b="1" i="1">
                          <a:latin typeface="Cambria Math" panose="02040503050406030204" pitchFamily="18" charset="0"/>
                        </a:rPr>
                        <m:t>)(</m:t>
                      </m:r>
                      <m:r>
                        <a:rPr lang="en-GB" sz="1600" b="1" i="1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GB" sz="16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600" b="1" i="1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GB" sz="1600" b="1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600" b="1"/>
              </a:p>
              <a:p>
                <a:endParaRPr lang="en-GB" sz="1600" b="1"/>
              </a:p>
              <a:p>
                <a:pPr/>
                <a:r>
                  <a:rPr lang="en-GB" sz="1600"/>
                  <a:t>Factorise</a:t>
                </a:r>
                <a:r>
                  <a:rPr lang="en-GB" sz="1600" b="1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i="1">
                        <a:latin typeface="Cambria Math" panose="02040503050406030204" pitchFamily="18" charset="0"/>
                      </a:rPr>
                      <m:t>+2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br>
                  <a:rPr lang="en-GB" sz="1600" i="1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en-GB" sz="1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1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GB" sz="1600" b="1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7861" y="908720"/>
                <a:ext cx="3894995" cy="5861156"/>
              </a:xfrm>
              <a:prstGeom prst="rect">
                <a:avLst/>
              </a:prstGeom>
              <a:blipFill>
                <a:blip r:embed="rId3"/>
                <a:stretch>
                  <a:fillRect l="-939" t="-3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136532" y="691006"/>
            <a:ext cx="288031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1</a:t>
            </a:r>
          </a:p>
        </p:txBody>
      </p:sp>
      <p:sp>
        <p:nvSpPr>
          <p:cNvPr id="8" name="Rectangle 7"/>
          <p:cNvSpPr/>
          <p:nvPr/>
        </p:nvSpPr>
        <p:spPr>
          <a:xfrm>
            <a:off x="136532" y="2131166"/>
            <a:ext cx="288031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2</a:t>
            </a:r>
          </a:p>
        </p:txBody>
      </p:sp>
      <p:sp>
        <p:nvSpPr>
          <p:cNvPr id="9" name="Rectangle 8"/>
          <p:cNvSpPr/>
          <p:nvPr/>
        </p:nvSpPr>
        <p:spPr>
          <a:xfrm>
            <a:off x="136531" y="2646075"/>
            <a:ext cx="288031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3</a:t>
            </a:r>
          </a:p>
        </p:txBody>
      </p:sp>
      <p:sp>
        <p:nvSpPr>
          <p:cNvPr id="10" name="Rectangle 9"/>
          <p:cNvSpPr/>
          <p:nvPr/>
        </p:nvSpPr>
        <p:spPr>
          <a:xfrm>
            <a:off x="122636" y="5237327"/>
            <a:ext cx="288031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5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932039" y="941785"/>
            <a:ext cx="288031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32039" y="1659450"/>
            <a:ext cx="288031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7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932039" y="2942714"/>
            <a:ext cx="288031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932039" y="4962874"/>
            <a:ext cx="288031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9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932039" y="6165304"/>
            <a:ext cx="288031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latin typeface="Wingdings" panose="05000000000000000000" pitchFamily="2" charset="2"/>
              </a:rPr>
              <a:t>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17562" y="974982"/>
            <a:ext cx="1389553" cy="29578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747429" y="1257418"/>
            <a:ext cx="1654816" cy="27415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154149" y="1528188"/>
            <a:ext cx="1654816" cy="27415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51495" y="1785605"/>
            <a:ext cx="1654816" cy="27415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782321" y="2375655"/>
            <a:ext cx="2041158" cy="27415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767807" y="3790356"/>
            <a:ext cx="2041158" cy="27415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337745" y="4544168"/>
            <a:ext cx="2269370" cy="55046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22539" y="5407815"/>
            <a:ext cx="1650837" cy="23508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60397" y="6172587"/>
            <a:ext cx="4142231" cy="69267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745357" y="1190027"/>
            <a:ext cx="1514234" cy="33397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282609" y="1613509"/>
            <a:ext cx="766960" cy="33456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061806" y="2172758"/>
            <a:ext cx="2313567" cy="5704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588225" y="3216766"/>
            <a:ext cx="1946176" cy="28180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641640" y="3972139"/>
            <a:ext cx="3330082" cy="7986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963477" y="5407298"/>
            <a:ext cx="2730689" cy="58268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270171" y="6411878"/>
            <a:ext cx="2397492" cy="38080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133570" y="2859314"/>
            <a:ext cx="3336830" cy="29657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36531" y="3343155"/>
            <a:ext cx="288031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014170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>
                <a:solidFill>
                  <a:srgbClr val="92D050"/>
                </a:solidFill>
              </a:rPr>
              <a:t>IGCSE </a:t>
            </a:r>
            <a:r>
              <a:rPr lang="en-GB"/>
              <a:t>Factorisation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612" y="3645024"/>
            <a:ext cx="6984776" cy="1417712"/>
          </a:xfrm>
        </p:spPr>
        <p:txBody>
          <a:bodyPr>
            <a:normAutofit/>
          </a:bodyPr>
          <a:lstStyle/>
          <a:p>
            <a:r>
              <a:rPr lang="en-GB" sz="2800"/>
              <a:t>Dr J Frost (jfrost@tiffin.kingston.sch.uk) 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E:\TiffinSchoolLogoSmal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12" y="111910"/>
            <a:ext cx="1008112" cy="1013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7504" y="6461720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Last modified: 22</a:t>
            </a:r>
            <a:r>
              <a:rPr lang="en-GB" baseline="30000"/>
              <a:t>nd</a:t>
            </a:r>
            <a:r>
              <a:rPr lang="en-GB"/>
              <a:t> August 2015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47664" y="4353880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Objectives: </a:t>
            </a:r>
            <a:r>
              <a:rPr lang="en-GB"/>
              <a:t>(from the specification)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4933291"/>
            <a:ext cx="7955358" cy="783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306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b="1"/>
                <a:t>RECAP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55576" y="1175489"/>
                <a:ext cx="7200800" cy="25531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sz="3200" b="0" i="1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  <m:d>
                        <m:d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</m:oMath>
                    <m:oMath xmlns:m="http://schemas.openxmlformats.org/officeDocument/2006/math">
                      <m:sSup>
                        <m:sSup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−40=</m:t>
                      </m:r>
                      <m:d>
                        <m:d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d>
                        <m:d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e>
                      </m:d>
                    </m:oMath>
                    <m:oMath xmlns:m="http://schemas.openxmlformats.org/officeDocument/2006/math">
                      <m:sSup>
                        <m:sSup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−9=</m:t>
                      </m:r>
                      <m:d>
                        <m:d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  <m:d>
                        <m:d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−6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)(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3200" b="1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1175489"/>
                <a:ext cx="7200800" cy="255313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3512163" y="1550505"/>
            <a:ext cx="1722446" cy="63610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4499991" y="2186609"/>
            <a:ext cx="2722443" cy="51683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8" name="Rectangle 7"/>
          <p:cNvSpPr/>
          <p:nvPr/>
        </p:nvSpPr>
        <p:spPr>
          <a:xfrm>
            <a:off x="3347864" y="2703154"/>
            <a:ext cx="2722443" cy="51683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9" name="Rectangle 8"/>
          <p:cNvSpPr/>
          <p:nvPr/>
        </p:nvSpPr>
        <p:spPr>
          <a:xfrm>
            <a:off x="4211960" y="3219699"/>
            <a:ext cx="3168352" cy="51683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13943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48651A4-FAB1-7B0C-184E-1AF399B64C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605" y="819060"/>
            <a:ext cx="6935997" cy="41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473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/>
                <a:t>What makes this topic Further Maths-</a:t>
              </a:r>
              <a:r>
                <a:rPr lang="en-GB" sz="3200" err="1"/>
                <a:t>ey</a:t>
              </a:r>
              <a:r>
                <a:rPr lang="en-GB" sz="3200"/>
                <a:t>?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606" y="811667"/>
            <a:ext cx="8521012" cy="839712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5292080" y="2852936"/>
            <a:ext cx="3384376" cy="120032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b="1"/>
              <a:t>#1:</a:t>
            </a:r>
            <a:r>
              <a:rPr lang="en-GB"/>
              <a:t> Sometimes require multiple factorisation steps (e.g. combo of common factor/difference of two squares)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9592" y="2348880"/>
            <a:ext cx="3384376" cy="64633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b="1"/>
              <a:t>#2:</a:t>
            </a:r>
            <a:r>
              <a:rPr lang="en-GB"/>
              <a:t> Sometimes require ‘intelligent guessing’ of brackets.</a:t>
            </a:r>
          </a:p>
        </p:txBody>
      </p:sp>
      <p:cxnSp>
        <p:nvCxnSpPr>
          <p:cNvPr id="9" name="Straight Arrow Connector 8"/>
          <p:cNvCxnSpPr>
            <a:stCxn id="6" idx="0"/>
          </p:cNvCxnSpPr>
          <p:nvPr/>
        </p:nvCxnSpPr>
        <p:spPr>
          <a:xfrm flipH="1" flipV="1">
            <a:off x="6614556" y="1638795"/>
            <a:ext cx="369712" cy="12141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7" idx="0"/>
          </p:cNvCxnSpPr>
          <p:nvPr/>
        </p:nvCxnSpPr>
        <p:spPr>
          <a:xfrm flipV="1">
            <a:off x="2591780" y="1246909"/>
            <a:ext cx="1992095" cy="11019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23389" y="4293096"/>
            <a:ext cx="3384376" cy="92333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b="1"/>
              <a:t>#3:</a:t>
            </a:r>
            <a:r>
              <a:rPr lang="en-GB"/>
              <a:t> Sometimes require ‘</a:t>
            </a:r>
            <a:r>
              <a:rPr lang="en-GB" err="1"/>
              <a:t>refactorisation</a:t>
            </a:r>
            <a:r>
              <a:rPr lang="en-GB"/>
              <a:t>’ of expressions not fully expanded.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990109" y="1009404"/>
            <a:ext cx="1923803" cy="33250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5028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b="1"/>
                <a:t>#1 </a:t>
              </a:r>
              <a:r>
                <a:rPr lang="en-GB" sz="3200"/>
                <a:t>:: Multi-step factorisations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5"/>
              <p:cNvSpPr txBox="1"/>
              <p:nvPr/>
            </p:nvSpPr>
            <p:spPr>
              <a:xfrm>
                <a:off x="1100590" y="775757"/>
                <a:ext cx="6768753" cy="36933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/>
                  <a:t>Factorising out single term: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+2</m:t>
                    </m:r>
                    <m:r>
                      <a:rPr lang="en-GB" b="0" i="1" smtClean="0">
                        <a:latin typeface="Cambria Math"/>
                      </a:rPr>
                      <m:t>𝑥𝑦</m:t>
                    </m:r>
                    <m:r>
                      <a:rPr lang="en-GB" b="0" i="1" smtClean="0">
                        <a:latin typeface="Cambria Math"/>
                      </a:rPr>
                      <m:t>→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(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+2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)</m:t>
                    </m:r>
                  </m:oMath>
                </a14:m>
                <a:endParaRPr lang="en-GB"/>
              </a:p>
            </p:txBody>
          </p:sp>
        </mc:Choice>
        <mc:Fallback xmlns="">
          <p:sp>
            <p:nvSpPr>
              <p:cNvPr id="5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0590" y="775757"/>
                <a:ext cx="6768753" cy="369332"/>
              </a:xfrm>
              <a:prstGeom prst="rect">
                <a:avLst/>
              </a:prstGeom>
              <a:blipFill>
                <a:blip r:embed="rId2"/>
                <a:stretch>
                  <a:fillRect l="-628" t="-4615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6"/>
          <p:cNvSpPr txBox="1"/>
          <p:nvPr/>
        </p:nvSpPr>
        <p:spPr>
          <a:xfrm>
            <a:off x="668543" y="775757"/>
            <a:ext cx="432048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/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7"/>
              <p:cNvSpPr txBox="1"/>
              <p:nvPr/>
            </p:nvSpPr>
            <p:spPr>
              <a:xfrm>
                <a:off x="1100590" y="1145089"/>
                <a:ext cx="6768753" cy="36933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/>
                  <a:t>Simple quadratic factorisation: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+3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+2→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  <m:r>
                          <a:rPr lang="en-GB" b="0" i="1" smtClean="0">
                            <a:latin typeface="Cambria Math"/>
                          </a:rPr>
                          <m:t>+2</m:t>
                        </m:r>
                      </m:e>
                    </m:d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  <m:r>
                          <a:rPr lang="en-GB" b="0" i="1" smtClean="0">
                            <a:latin typeface="Cambria Math"/>
                          </a:rPr>
                          <m:t>+1</m:t>
                        </m:r>
                      </m:e>
                    </m:d>
                  </m:oMath>
                </a14:m>
                <a:endParaRPr lang="en-GB"/>
              </a:p>
            </p:txBody>
          </p:sp>
        </mc:Choice>
        <mc:Fallback xmlns="">
          <p:sp>
            <p:nvSpPr>
              <p:cNvPr id="7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0590" y="1145089"/>
                <a:ext cx="6768753" cy="369332"/>
              </a:xfrm>
              <a:prstGeom prst="rect">
                <a:avLst/>
              </a:prstGeom>
              <a:blipFill>
                <a:blip r:embed="rId3"/>
                <a:stretch>
                  <a:fillRect l="-628" t="-6250" b="-21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8"/>
          <p:cNvSpPr txBox="1"/>
          <p:nvPr/>
        </p:nvSpPr>
        <p:spPr>
          <a:xfrm>
            <a:off x="668543" y="1145089"/>
            <a:ext cx="432048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/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9"/>
              <p:cNvSpPr txBox="1"/>
              <p:nvPr/>
            </p:nvSpPr>
            <p:spPr>
              <a:xfrm>
                <a:off x="1097103" y="1527195"/>
                <a:ext cx="6772240" cy="36933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/>
                  <a:t>Difference Of Two Squares: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9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−4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  <m:r>
                          <a:rPr lang="en-GB" b="0" i="1" smtClean="0">
                            <a:latin typeface="Cambria Math"/>
                          </a:rPr>
                          <m:t>+2</m:t>
                        </m:r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e>
                    </m:d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  <m:r>
                          <a:rPr lang="en-GB" b="0" i="1" smtClean="0">
                            <a:latin typeface="Cambria Math"/>
                          </a:rPr>
                          <m:t>−2</m:t>
                        </m:r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e>
                    </m:d>
                  </m:oMath>
                </a14:m>
                <a:endParaRPr lang="en-GB"/>
              </a:p>
            </p:txBody>
          </p:sp>
        </mc:Choice>
        <mc:Fallback xmlns="">
          <p:sp>
            <p:nvSpPr>
              <p:cNvPr id="9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103" y="1527195"/>
                <a:ext cx="6772240" cy="369332"/>
              </a:xfrm>
              <a:prstGeom prst="rect">
                <a:avLst/>
              </a:prstGeom>
              <a:blipFill>
                <a:blip r:embed="rId4"/>
                <a:stretch>
                  <a:fillRect l="-628" t="-6250" b="-21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10"/>
          <p:cNvSpPr txBox="1"/>
          <p:nvPr/>
        </p:nvSpPr>
        <p:spPr>
          <a:xfrm>
            <a:off x="665056" y="1514421"/>
            <a:ext cx="432048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/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1"/>
              <p:cNvSpPr txBox="1"/>
              <p:nvPr/>
            </p:nvSpPr>
            <p:spPr>
              <a:xfrm>
                <a:off x="1097103" y="1883753"/>
                <a:ext cx="6772240" cy="36933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/>
                  <a:t>Splitting Middle Term: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−3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+2→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  <m:r>
                          <a:rPr lang="en-GB" b="0" i="1" smtClean="0">
                            <a:latin typeface="Cambria Math"/>
                          </a:rPr>
                          <m:t>+1</m:t>
                        </m:r>
                      </m:e>
                    </m:d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  <m:r>
                          <a:rPr lang="en-GB" b="0" i="1" smtClean="0">
                            <a:latin typeface="Cambria Math"/>
                          </a:rPr>
                          <m:t>−2</m:t>
                        </m:r>
                      </m:e>
                    </m:d>
                  </m:oMath>
                </a14:m>
                <a:endParaRPr lang="en-GB"/>
              </a:p>
            </p:txBody>
          </p:sp>
        </mc:Choice>
        <mc:Fallback xmlns="">
          <p:sp>
            <p:nvSpPr>
              <p:cNvPr id="11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103" y="1883753"/>
                <a:ext cx="6772240" cy="369332"/>
              </a:xfrm>
              <a:prstGeom prst="rect">
                <a:avLst/>
              </a:prstGeom>
              <a:blipFill>
                <a:blip r:embed="rId5"/>
                <a:stretch>
                  <a:fillRect l="-628" t="-4615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2"/>
          <p:cNvSpPr txBox="1"/>
          <p:nvPr/>
        </p:nvSpPr>
        <p:spPr>
          <a:xfrm>
            <a:off x="665056" y="1883753"/>
            <a:ext cx="432048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/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5"/>
              <p:cNvSpPr txBox="1"/>
              <p:nvPr/>
            </p:nvSpPr>
            <p:spPr>
              <a:xfrm>
                <a:off x="1097103" y="2253085"/>
                <a:ext cx="6772240" cy="36933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/>
                  <a:t>Pairwise: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−1→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+1</m:t>
                        </m:r>
                      </m:e>
                    </m:d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  <m:r>
                          <a:rPr lang="en-GB" b="0" i="1" smtClean="0">
                            <a:latin typeface="Cambria Math"/>
                          </a:rPr>
                          <m:t>−1</m:t>
                        </m:r>
                      </m:e>
                    </m:d>
                  </m:oMath>
                </a14:m>
                <a:endParaRPr lang="en-GB"/>
              </a:p>
            </p:txBody>
          </p:sp>
        </mc:Choice>
        <mc:Fallback xmlns="">
          <p:sp>
            <p:nvSpPr>
              <p:cNvPr id="13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103" y="2253085"/>
                <a:ext cx="6772240" cy="369332"/>
              </a:xfrm>
              <a:prstGeom prst="rect">
                <a:avLst/>
              </a:prstGeom>
              <a:blipFill>
                <a:blip r:embed="rId6"/>
                <a:stretch>
                  <a:fillRect l="-628" t="-6250" b="-21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6"/>
          <p:cNvSpPr txBox="1"/>
          <p:nvPr/>
        </p:nvSpPr>
        <p:spPr>
          <a:xfrm>
            <a:off x="665056" y="2253085"/>
            <a:ext cx="432048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/>
              <a:t>5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105215" y="2611902"/>
            <a:ext cx="64807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041319" y="2611902"/>
            <a:ext cx="64807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65056" y="2996952"/>
            <a:ext cx="7651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Sometimes we can apply multiple types of factorisation. Which do you think we can use for the following?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66493" y="6184643"/>
            <a:ext cx="6175197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b="1"/>
              <a:t>Bro Tip</a:t>
            </a:r>
            <a:r>
              <a:rPr lang="en-GB"/>
              <a:t>: Always check first whether there’s a common term.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31304" y="3832687"/>
                <a:ext cx="8561176" cy="17597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−2</m:t>
                      </m:r>
                      <m:sSup>
                        <m:sSup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</m:e>
                        <m:sup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−40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𝟐𝟎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8</m:t>
                      </m:r>
                      <m:sSup>
                        <m:sSup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−18</m:t>
                      </m:r>
                      <m:sSup>
                        <m:sSup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sSup>
                            <m:sSupPr>
                              <m:ctrlP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𝟗</m:t>
                          </m:r>
                          <m:sSup>
                            <m:sSupPr>
                              <m:ctrlP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</m:oMath>
                  </m:oMathPara>
                </a14:m>
                <a:endParaRPr lang="en-GB" sz="2400" b="1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304" y="3832687"/>
                <a:ext cx="8561176" cy="175971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21"/>
          <p:cNvSpPr/>
          <p:nvPr/>
        </p:nvSpPr>
        <p:spPr>
          <a:xfrm>
            <a:off x="2359224" y="3829879"/>
            <a:ext cx="4200602" cy="47469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169431" y="4304592"/>
            <a:ext cx="4026499" cy="41318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392962" y="4717774"/>
            <a:ext cx="4651108" cy="39756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010438" y="5115337"/>
            <a:ext cx="5192658" cy="47707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95189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/>
                <a:t>Test Your Understanding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55576" y="1052736"/>
                <a:ext cx="7848872" cy="32317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/>
                  <a:t>Fully factorise the following:</a:t>
                </a:r>
              </a:p>
              <a:p>
                <a:endParaRPr lang="en-GB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−60=3</m:t>
                      </m:r>
                      <m:d>
                        <m:d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−20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=3</m:t>
                      </m:r>
                      <m:d>
                        <m:d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+5</m:t>
                          </m:r>
                        </m:e>
                      </m:d>
                      <m:d>
                        <m:d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−4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sSup>
                        <m:sSup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−20=5</m:t>
                      </m:r>
                      <m:d>
                        <m:d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−4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                   =5</m:t>
                      </m:r>
                      <m:d>
                        <m:d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</m:e>
                      </m:d>
                      <m:d>
                        <m:d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</m:oMath>
                    <m:oMath xmlns:m="http://schemas.openxmlformats.org/officeDocument/2006/math">
                      <m:sSup>
                        <m:sSup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sSup>
                        <m:sSup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                     =</m:t>
                      </m:r>
                      <m:sSup>
                        <m:sSup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br>
                  <a:rPr lang="en-GB" sz="2800" b="0"/>
                </a:br>
                <a:endParaRPr lang="en-GB" sz="280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1052736"/>
                <a:ext cx="7848872" cy="3231719"/>
              </a:xfrm>
              <a:prstGeom prst="rect">
                <a:avLst/>
              </a:prstGeom>
              <a:blipFill>
                <a:blip r:embed="rId2"/>
                <a:stretch>
                  <a:fillRect l="-699" t="-11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4771119" y="1563757"/>
            <a:ext cx="2597090" cy="92765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3923928" y="2491409"/>
            <a:ext cx="2914194" cy="83488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8" name="Rectangle 7"/>
          <p:cNvSpPr/>
          <p:nvPr/>
        </p:nvSpPr>
        <p:spPr>
          <a:xfrm>
            <a:off x="4067944" y="3326296"/>
            <a:ext cx="3114734" cy="95415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66675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b="1"/>
                <a:t>#2 </a:t>
              </a:r>
              <a:r>
                <a:rPr lang="en-GB" sz="3200"/>
                <a:t>:: ‘Intelligent Guessing’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5" name="TextBox 4"/>
          <p:cNvSpPr txBox="1"/>
          <p:nvPr/>
        </p:nvSpPr>
        <p:spPr>
          <a:xfrm>
            <a:off x="3526232" y="605837"/>
            <a:ext cx="56166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/>
              <a:t>(or as I sometimes call it, ‘Going Commando’)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51048" y="1273649"/>
            <a:ext cx="6840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/>
              <a:t>Sometimes your best bet is just simply ‘guessing’ the brackets, by considering what terms you’d get in your expansion.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23528" y="2365429"/>
                <a:ext cx="606402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𝑥𝑦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15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−34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𝑥𝑦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−16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𝑥𝑦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)(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2400" b="1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365429"/>
                <a:ext cx="6064020" cy="1200329"/>
              </a:xfrm>
              <a:prstGeom prst="rect">
                <a:avLst/>
              </a:prstGeom>
              <a:blipFill>
                <a:blip r:embed="rId2"/>
                <a:stretch>
                  <a:fillRect b="-6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732240" y="2780928"/>
                <a:ext cx="2232248" cy="2308324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/>
                  <a:t>Think what terms would multiply to get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15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/>
                  <a:t>. And which to give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−16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/>
                  <a:t>. Guess then check it works.</a:t>
                </a:r>
              </a:p>
              <a:p>
                <a:r>
                  <a:rPr lang="en-GB"/>
                  <a:t>Although splitting the middle term still actually works!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240" y="2780928"/>
                <a:ext cx="2232248" cy="2308324"/>
              </a:xfrm>
              <a:prstGeom prst="rect">
                <a:avLst/>
              </a:prstGeom>
              <a:blipFill>
                <a:blip r:embed="rId3"/>
                <a:stretch>
                  <a:fillRect l="-1617" t="-783" r="-2426" b="-26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/>
          <p:cNvCxnSpPr/>
          <p:nvPr/>
        </p:nvCxnSpPr>
        <p:spPr>
          <a:xfrm flipH="1" flipV="1">
            <a:off x="6281530" y="2996952"/>
            <a:ext cx="450710" cy="7200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915815" y="2372139"/>
            <a:ext cx="2040498" cy="39756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51178" y="2756033"/>
            <a:ext cx="2730351" cy="39756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915815" y="3153599"/>
            <a:ext cx="2730351" cy="46424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31130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/>
                <a:t>Test Your Understanding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3528" y="980728"/>
                <a:ext cx="6048672" cy="15248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/>
                  <a:t>Factorise the following:</a:t>
                </a:r>
              </a:p>
              <a:p>
                <a:endParaRPr lang="en-GB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𝑥𝑦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−15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</m:oMath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−1=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GB" sz="2400" b="1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980728"/>
                <a:ext cx="6048672" cy="1524841"/>
              </a:xfrm>
              <a:prstGeom prst="rect">
                <a:avLst/>
              </a:prstGeom>
              <a:blipFill>
                <a:blip r:embed="rId2"/>
                <a:stretch>
                  <a:fillRect l="-1512" t="-3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3366389" y="1560443"/>
            <a:ext cx="3074167" cy="4936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3034344" y="2054086"/>
            <a:ext cx="3074167" cy="4936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3530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12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IGCSE Factorisation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Frost J</dc:creator>
  <cp:revision>2</cp:revision>
  <dcterms:created xsi:type="dcterms:W3CDTF">2013-02-28T07:36:55Z</dcterms:created>
  <dcterms:modified xsi:type="dcterms:W3CDTF">2026-03-08T23:59:26Z</dcterms:modified>
</cp:coreProperties>
</file>