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0" r:id="rId2"/>
    <p:sldId id="257" r:id="rId3"/>
    <p:sldId id="256" r:id="rId4"/>
    <p:sldId id="271" r:id="rId5"/>
    <p:sldId id="272" r:id="rId6"/>
    <p:sldId id="273" r:id="rId7"/>
    <p:sldId id="274" r:id="rId8"/>
    <p:sldId id="278" r:id="rId9"/>
    <p:sldId id="279" r:id="rId10"/>
    <p:sldId id="280" r:id="rId11"/>
    <p:sldId id="276" r:id="rId12"/>
    <p:sldId id="277" r:id="rId13"/>
    <p:sldId id="275" r:id="rId14"/>
    <p:sldId id="261" r:id="rId15"/>
    <p:sldId id="258" r:id="rId16"/>
    <p:sldId id="259" r:id="rId17"/>
    <p:sldId id="262" r:id="rId18"/>
    <p:sldId id="270" r:id="rId19"/>
    <p:sldId id="263" r:id="rId20"/>
    <p:sldId id="264" r:id="rId21"/>
    <p:sldId id="265" r:id="rId22"/>
    <p:sldId id="266" r:id="rId23"/>
    <p:sldId id="267" r:id="rId24"/>
    <p:sldId id="268" r:id="rId25"/>
    <p:sldId id="269" r:id="rId26"/>
  </p:sldIdLst>
  <p:sldSz cx="12192000" cy="6858000"/>
  <p:notesSz cx="6858000" cy="9144000"/>
  <p:defaultTextStyle>
    <a:defPPr>
      <a:defRPr lang="en-GB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7EBC762-5196-294C-5ADB-0E7999AE4A4B}" v="22" dt="2026-09-15T03:12:29.432"/>
    <p1510:client id="{D302DB64-F441-2BFE-DB6F-5F979DE89A3D}" v="62" dt="2026-09-15T00:42:04.19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2" autoAdjust="0"/>
    <p:restoredTop sz="94660"/>
  </p:normalViewPr>
  <p:slideViewPr>
    <p:cSldViewPr snapToGrid="0">
      <p:cViewPr varScale="1">
        <p:scale>
          <a:sx n="86" d="100"/>
          <a:sy n="86" d="100"/>
        </p:scale>
        <p:origin x="96" y="8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GB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DB14EF-AFD4-C189-E544-AF56B33960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Normal Distribution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0666DB31-555D-0D18-B788-D3F3B2A5965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01263" y="1430583"/>
            <a:ext cx="7580447" cy="4603803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1A9481C-74E6-0B53-8748-3DD9B2792276}"/>
              </a:ext>
            </a:extLst>
          </p:cNvPr>
          <p:cNvSpPr/>
          <p:nvPr/>
        </p:nvSpPr>
        <p:spPr>
          <a:xfrm>
            <a:off x="1317704" y="3139237"/>
            <a:ext cx="1366149" cy="45538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CAACA12-C62F-C4B1-765F-C4E62FCCB2B0}"/>
              </a:ext>
            </a:extLst>
          </p:cNvPr>
          <p:cNvSpPr/>
          <p:nvPr/>
        </p:nvSpPr>
        <p:spPr>
          <a:xfrm>
            <a:off x="1414465" y="5594570"/>
            <a:ext cx="1366149" cy="45538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2937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F82BCF-C17E-5F4C-CE13-CED020F1A4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 descr="A close-up of a number&#10;&#10;AI-generated content may be incorrect.">
            <a:extLst>
              <a:ext uri="{FF2B5EF4-FFF2-40B4-BE49-F238E27FC236}">
                <a16:creationId xmlns:a16="http://schemas.microsoft.com/office/drawing/2014/main" id="{80989989-31CE-94BB-AE41-493C9D11B57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43025" y="1429015"/>
            <a:ext cx="8586711" cy="245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75949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 descr="A black text on a white background&#10;&#10;AI-generated content may be incorrect.">
            <a:extLst>
              <a:ext uri="{FF2B5EF4-FFF2-40B4-BE49-F238E27FC236}">
                <a16:creationId xmlns:a16="http://schemas.microsoft.com/office/drawing/2014/main" id="{2CB22179-69A6-542A-EB50-7B33E5B95C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770" y="1392537"/>
            <a:ext cx="11314082" cy="3037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9A3955-F475-6FFC-C5D8-C1A4446E57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Finding the Probabilities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8EEB5318-CB6D-B3DE-2F63-803C831289F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02023" y="1867132"/>
            <a:ext cx="8757477" cy="4624382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DC2F7901-F2D1-0A75-EFF1-E89FD529CEE7}"/>
              </a:ext>
            </a:extLst>
          </p:cNvPr>
          <p:cNvSpPr/>
          <p:nvPr/>
        </p:nvSpPr>
        <p:spPr>
          <a:xfrm>
            <a:off x="7663325" y="2718823"/>
            <a:ext cx="1366149" cy="45538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2440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5BD3B8-E7C6-90EB-BF79-D734EFD11C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4C2685A1-0DA4-5A9A-36DE-D8E4938E0F2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96957" y="873134"/>
            <a:ext cx="8647043" cy="4831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61687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A5E0CD-3825-0352-4BF1-2E597FD003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4DA8671C-2491-DA9B-0E6F-C7550B8DC14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40438" y="497198"/>
            <a:ext cx="9450949" cy="6478104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EBAB2D0-9959-17C8-E539-055C5EC84977}"/>
              </a:ext>
            </a:extLst>
          </p:cNvPr>
          <p:cNvSpPr/>
          <p:nvPr/>
        </p:nvSpPr>
        <p:spPr>
          <a:xfrm>
            <a:off x="8205711" y="1792844"/>
            <a:ext cx="1448066" cy="47283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5717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88CA4E-06E2-F6E8-7E87-C9E9EAA439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54A86451-0CC2-9376-B4EA-9E77519EDE7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57131" y="631712"/>
            <a:ext cx="8304695" cy="4674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49205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31CA97-CF61-3741-E5A5-8A8EAC10CC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3D88046A-22CF-F519-B5F4-DFC6C2F2AF8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0953" y="911149"/>
            <a:ext cx="9023047" cy="4668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83494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F6DC6C-A028-8C15-2C76-CC86A6E97F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241AFC64-E48C-7DC2-54E9-C7D2251587A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6087" y="484032"/>
            <a:ext cx="9453217" cy="5013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76931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D87ADA-DD79-E87B-25C7-375A759CF1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145F77C3-4C80-1C4A-3CDE-CCF8681C6A8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61627" y="528813"/>
            <a:ext cx="9053593" cy="4826861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8D50A719-F1E9-9856-3D6C-700CB1EC10CE}"/>
              </a:ext>
            </a:extLst>
          </p:cNvPr>
          <p:cNvSpPr/>
          <p:nvPr/>
        </p:nvSpPr>
        <p:spPr>
          <a:xfrm>
            <a:off x="8313131" y="1434643"/>
            <a:ext cx="535122" cy="26707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16BE183-B6E6-834F-D288-765AD25C52A7}"/>
              </a:ext>
            </a:extLst>
          </p:cNvPr>
          <p:cNvSpPr/>
          <p:nvPr/>
        </p:nvSpPr>
        <p:spPr>
          <a:xfrm>
            <a:off x="1051150" y="4151234"/>
            <a:ext cx="4260455" cy="69040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511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D0ED8B-57D2-C061-F63A-3125D5522F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C3644FB9-6DEB-205B-46B9-210CB3D45AD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42531" y="196549"/>
            <a:ext cx="3485316" cy="6479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67915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17E77C-5656-6B55-DE1B-6C6C850ADB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05268EA9-E2D4-5962-DA14-BF543DA0C27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24422" y="327929"/>
            <a:ext cx="3569640" cy="6216868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F7F558D2-1F1D-939B-1D1B-CCC79301AF89}"/>
              </a:ext>
            </a:extLst>
          </p:cNvPr>
          <p:cNvSpPr/>
          <p:nvPr/>
        </p:nvSpPr>
        <p:spPr>
          <a:xfrm>
            <a:off x="3354083" y="1168548"/>
            <a:ext cx="2325217" cy="52107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4690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8DEAEB-B5B9-CF6F-CF73-4ECD8602B3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Finding the Z score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40918025-0979-E5AB-195F-6A92059784D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-216" t="-1075" r="49892" b="1025"/>
          <a:stretch>
            <a:fillRect/>
          </a:stretch>
        </p:blipFill>
        <p:spPr>
          <a:xfrm>
            <a:off x="5681791" y="364643"/>
            <a:ext cx="2572253" cy="5391884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3BDB4309-4138-6C05-2984-BA3952694923}"/>
              </a:ext>
            </a:extLst>
          </p:cNvPr>
          <p:cNvSpPr/>
          <p:nvPr/>
        </p:nvSpPr>
        <p:spPr>
          <a:xfrm>
            <a:off x="6306881" y="1970533"/>
            <a:ext cx="1628907" cy="52107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128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4A2A82-5510-4CA1-6A2F-3751CE6157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CD75F0-7A30-CA29-D3DA-5F860213BB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 descr="A white background with black text&#10;&#10;AI-generated content may be incorrect.">
            <a:extLst>
              <a:ext uri="{FF2B5EF4-FFF2-40B4-BE49-F238E27FC236}">
                <a16:creationId xmlns:a16="http://schemas.microsoft.com/office/drawing/2014/main" id="{18E5F078-FC5D-EDDC-FF33-3E43840BD73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4477" y="252011"/>
            <a:ext cx="11226800" cy="3919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59423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82ACCE-F36F-51FB-ED11-EE390D6DE0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 descr="A white background with black text&#10;&#10;AI-generated content may be incorrect.">
            <a:extLst>
              <a:ext uri="{FF2B5EF4-FFF2-40B4-BE49-F238E27FC236}">
                <a16:creationId xmlns:a16="http://schemas.microsoft.com/office/drawing/2014/main" id="{FA53A60E-DCF7-0737-0D7B-33E033E3F45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4477" y="252011"/>
            <a:ext cx="11226800" cy="3919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26798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C705B0-3AC8-8FB4-A518-B9E195F829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B57D30-5354-7CAA-9337-44C28F8F33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A45686F-0FB6-DA9D-954C-FB6D0BFE4C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0991" y="349981"/>
            <a:ext cx="8593818" cy="5239053"/>
          </a:xfrm>
          <a:prstGeom prst="rect">
            <a:avLst/>
          </a:prstGeom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02ACA20-5A41-A75C-4052-5DC60C2317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1835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53CE24-CB47-45F4-063C-E8E0F1E01F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Stretch and Challenge Question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4D63C286-D689-71E9-39B5-CD535688181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4545"/>
          <a:stretch>
            <a:fillRect/>
          </a:stretch>
        </p:blipFill>
        <p:spPr>
          <a:xfrm>
            <a:off x="727867" y="1607893"/>
            <a:ext cx="5102550" cy="4877038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0EB26103-C184-5FCE-D81F-BD8A24C818EC}"/>
              </a:ext>
            </a:extLst>
          </p:cNvPr>
          <p:cNvSpPr/>
          <p:nvPr/>
        </p:nvSpPr>
        <p:spPr>
          <a:xfrm>
            <a:off x="918561" y="3042475"/>
            <a:ext cx="3337672" cy="54004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6660C3E-46BC-47DA-0A9E-848E15792687}"/>
              </a:ext>
            </a:extLst>
          </p:cNvPr>
          <p:cNvSpPr/>
          <p:nvPr/>
        </p:nvSpPr>
        <p:spPr>
          <a:xfrm>
            <a:off x="991132" y="5739712"/>
            <a:ext cx="4595576" cy="85452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344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4C76D0-9D5E-D06C-CBE2-682E2E9F33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B185D6-C8F6-E48F-2700-30BBA6E36A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Stretch and Challenge Question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037F270C-5B64-28D6-E9FB-FBB54F3C768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4545"/>
          <a:stretch>
            <a:fillRect/>
          </a:stretch>
        </p:blipFill>
        <p:spPr>
          <a:xfrm>
            <a:off x="727867" y="1607893"/>
            <a:ext cx="5102550" cy="4877038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DCEFD3A1-B18F-DFDB-9B07-03C460E6E1A0}"/>
              </a:ext>
            </a:extLst>
          </p:cNvPr>
          <p:cNvSpPr/>
          <p:nvPr/>
        </p:nvSpPr>
        <p:spPr>
          <a:xfrm>
            <a:off x="918561" y="3042475"/>
            <a:ext cx="3337672" cy="54004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79D7193-CEB1-C044-38D9-41E09779C993}"/>
              </a:ext>
            </a:extLst>
          </p:cNvPr>
          <p:cNvSpPr/>
          <p:nvPr/>
        </p:nvSpPr>
        <p:spPr>
          <a:xfrm>
            <a:off x="991132" y="5739712"/>
            <a:ext cx="4595576" cy="85452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7496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A8B28F-B585-80A5-C72A-554497050F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A986EECB-9B6E-DBF2-8291-ECC6BE1674A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24852" y="748189"/>
            <a:ext cx="13384239" cy="4582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83159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F2D477-B4F6-A171-2E11-4D2588D010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6AE5F58F-FF02-8AEF-048E-0C8BFC087CA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6724" y="254014"/>
            <a:ext cx="11998109" cy="5324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468647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8EC026-714A-48C7-3086-C0746FD3CE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9A7C0B3E-BE66-9E52-8BB3-AF801865D7F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76250" y="447517"/>
            <a:ext cx="9237980" cy="5024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854197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D2A8E0-75A7-6D12-A0EC-CA48D06947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76410F4A-CA5A-E7ED-194E-5B9079ECFDB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7952" y="922497"/>
            <a:ext cx="8959215" cy="3841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708266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252B68-BB16-D35D-5992-D6CE06D9CC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TRUE or FALSE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8E0F1A-15EA-F6BE-320F-3066692676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b="1" dirty="0">
                <a:ea typeface="+mn-lt"/>
                <a:cs typeface="+mn-lt"/>
              </a:rPr>
              <a:t>True or False:</a:t>
            </a:r>
            <a:r>
              <a:rPr lang="en-US" dirty="0">
                <a:ea typeface="+mn-lt"/>
                <a:cs typeface="+mn-lt"/>
              </a:rPr>
              <a:t> The standard normal distribution has a mean of 0 and a standard deviation of 1.</a:t>
            </a:r>
            <a:br>
              <a:rPr lang="en-US" dirty="0">
                <a:ea typeface="+mn-lt"/>
                <a:cs typeface="+mn-lt"/>
              </a:rPr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171425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64225C-767F-9A6E-D2B2-F4321E9425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6E27BA-EE00-14B2-1BB6-4021592D36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TRUE or FALSE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5FDE5A-62A3-8B15-DD4C-87B3682028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b="1" dirty="0">
                <a:ea typeface="+mn-lt"/>
                <a:cs typeface="+mn-lt"/>
              </a:rPr>
              <a:t>True or False:</a:t>
            </a:r>
            <a:r>
              <a:rPr lang="en-US" dirty="0">
                <a:ea typeface="+mn-lt"/>
                <a:cs typeface="+mn-lt"/>
              </a:rPr>
              <a:t> A z-score of 2 means the observation is 2 units above the mean.</a:t>
            </a:r>
            <a:br>
              <a:rPr lang="en-US" dirty="0">
                <a:ea typeface="+mn-lt"/>
                <a:cs typeface="+mn-lt"/>
              </a:rPr>
            </a:br>
            <a:endParaRPr lang="en-US" dirty="0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142784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9B9776-D657-FA44-26D0-C8F9395CD0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7A53C7-2926-9AB0-8F8E-947DE78B8C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TRUE or FALSE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2B7E70-D60D-C1FD-3474-C3A7C2E38B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b="1" dirty="0">
                <a:ea typeface="+mn-lt"/>
                <a:cs typeface="+mn-lt"/>
              </a:rPr>
              <a:t>True or False:</a:t>
            </a:r>
            <a:r>
              <a:rPr lang="en-US" dirty="0">
                <a:ea typeface="+mn-lt"/>
                <a:cs typeface="+mn-lt"/>
              </a:rPr>
              <a:t> A negative z-score indicates that the observation is </a:t>
            </a:r>
            <a:r>
              <a:rPr lang="en-US">
                <a:ea typeface="+mn-lt"/>
                <a:cs typeface="+mn-lt"/>
              </a:rPr>
              <a:t>below the mean.</a:t>
            </a:r>
            <a:br>
              <a:rPr lang="en-US" dirty="0">
                <a:ea typeface="+mn-lt"/>
                <a:cs typeface="+mn-lt"/>
              </a:rPr>
            </a:br>
            <a:r>
              <a:rPr lang="en-US">
                <a:ea typeface="+mn-lt"/>
                <a:cs typeface="+mn-lt"/>
              </a:rPr>
              <a:t> </a:t>
            </a:r>
            <a:endParaRPr lang="en-US" b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62060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0</Words>
  <Application>Microsoft Office PowerPoint</Application>
  <PresentationFormat>Widescreen</PresentationFormat>
  <Paragraphs>0</Paragraphs>
  <Slides>25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office theme</vt:lpstr>
      <vt:lpstr>Normal Distribution</vt:lpstr>
      <vt:lpstr>PowerPoint Presentation</vt:lpstr>
      <vt:lpstr>PowerPoint Presentation</vt:lpstr>
      <vt:lpstr>Finding the Probabilities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Finding the Z score</vt:lpstr>
      <vt:lpstr>PowerPoint Presentation</vt:lpstr>
      <vt:lpstr>PowerPoint Presentation</vt:lpstr>
      <vt:lpstr>PowerPoint Presentation</vt:lpstr>
      <vt:lpstr>Stretch and Challenge Question</vt:lpstr>
      <vt:lpstr>Stretch and Challenge Question</vt:lpstr>
      <vt:lpstr>PowerPoint Presentation</vt:lpstr>
      <vt:lpstr>PowerPoint Presentation</vt:lpstr>
      <vt:lpstr>PowerPoint Presentation</vt:lpstr>
      <vt:lpstr>PowerPoint Presentation</vt:lpstr>
      <vt:lpstr>TRUE or FALSE</vt:lpstr>
      <vt:lpstr>TRUE or FALSE</vt:lpstr>
      <vt:lpstr>TRUE or FALSE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176</cp:revision>
  <dcterms:created xsi:type="dcterms:W3CDTF">2026-01-26T07:36:13Z</dcterms:created>
  <dcterms:modified xsi:type="dcterms:W3CDTF">2026-09-15T03:13:11Z</dcterms:modified>
</cp:coreProperties>
</file>