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56" r:id="rId5"/>
    <p:sldId id="257" r:id="rId6"/>
    <p:sldId id="258" r:id="rId7"/>
    <p:sldId id="272" r:id="rId8"/>
    <p:sldId id="273" r:id="rId9"/>
    <p:sldId id="274" r:id="rId10"/>
    <p:sldId id="261" r:id="rId11"/>
    <p:sldId id="262" r:id="rId12"/>
    <p:sldId id="275" r:id="rId13"/>
    <p:sldId id="27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094B5-42FE-12AE-429C-D8C9D8B4A676}" v="83" dt="2026-03-27T03:27:4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239E-93F6-ECEB-CD0A-23D3CB29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graph&#10;&#10;AI-generated content may be incorrect.">
            <a:extLst>
              <a:ext uri="{FF2B5EF4-FFF2-40B4-BE49-F238E27FC236}">
                <a16:creationId xmlns:a16="http://schemas.microsoft.com/office/drawing/2014/main" id="{E6AF81EB-6A61-91D7-A324-0BDD26AEF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828" y="363643"/>
            <a:ext cx="10070080" cy="58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4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0795-10DF-8BC1-432A-30523463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paper&#10;&#10;AI-generated content may be incorrect.">
            <a:extLst>
              <a:ext uri="{FF2B5EF4-FFF2-40B4-BE49-F238E27FC236}">
                <a16:creationId xmlns:a16="http://schemas.microsoft.com/office/drawing/2014/main" id="{8283838F-4980-BFB2-2F1C-ABB36A75F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12" y="360767"/>
            <a:ext cx="8169035" cy="60014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B5583F-F5E5-2BDC-177C-A0663A8DEB20}"/>
              </a:ext>
            </a:extLst>
          </p:cNvPr>
          <p:cNvCxnSpPr/>
          <p:nvPr/>
        </p:nvCxnSpPr>
        <p:spPr>
          <a:xfrm flipV="1">
            <a:off x="5890176" y="1769389"/>
            <a:ext cx="1329450" cy="799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E6D51F-3EFD-91F7-50A6-2288872FAB1A}"/>
              </a:ext>
            </a:extLst>
          </p:cNvPr>
          <p:cNvCxnSpPr>
            <a:cxnSpLocks/>
          </p:cNvCxnSpPr>
          <p:nvPr/>
        </p:nvCxnSpPr>
        <p:spPr>
          <a:xfrm flipV="1">
            <a:off x="4934651" y="2035483"/>
            <a:ext cx="1329450" cy="799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9CA78D-9299-9AB8-FCD7-90D9B3AE9BB0}"/>
              </a:ext>
            </a:extLst>
          </p:cNvPr>
          <p:cNvCxnSpPr>
            <a:cxnSpLocks/>
          </p:cNvCxnSpPr>
          <p:nvPr/>
        </p:nvCxnSpPr>
        <p:spPr>
          <a:xfrm flipV="1">
            <a:off x="2237413" y="2241102"/>
            <a:ext cx="1329450" cy="799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20FE-0227-CF57-8D77-4CC88131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DE868AE-FFFB-145C-A483-6EE2D90C8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212" y="1041446"/>
            <a:ext cx="10776369" cy="16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9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F628-BD39-FC9E-C667-E7236CD3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CFA99B2D-4C07-86AC-0A61-D84EBE3E2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823" y="362385"/>
            <a:ext cx="8247560" cy="65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7145-EE4B-5185-1B23-F59AC43E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white box&#10;&#10;AI-generated content may be incorrect.">
            <a:extLst>
              <a:ext uri="{FF2B5EF4-FFF2-40B4-BE49-F238E27FC236}">
                <a16:creationId xmlns:a16="http://schemas.microsoft.com/office/drawing/2014/main" id="{82B8792B-3198-D2F4-724E-CA1FBAA75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680"/>
            <a:ext cx="13241546" cy="6077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9C41E6-A1E5-0F1C-D2BD-4D7FE30E0E26}"/>
              </a:ext>
            </a:extLst>
          </p:cNvPr>
          <p:cNvSpPr txBox="1"/>
          <p:nvPr/>
        </p:nvSpPr>
        <p:spPr>
          <a:xfrm>
            <a:off x="7858124" y="2143124"/>
            <a:ext cx="5261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C8BA8-B365-2A22-4EDE-C2E0DD472957}"/>
              </a:ext>
            </a:extLst>
          </p:cNvPr>
          <p:cNvSpPr txBox="1"/>
          <p:nvPr/>
        </p:nvSpPr>
        <p:spPr>
          <a:xfrm>
            <a:off x="10382788" y="5142241"/>
            <a:ext cx="5261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13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2E2E-50C6-A621-0C71-333C4A33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STRETCH and CHALLENGE</a:t>
            </a:r>
          </a:p>
        </p:txBody>
      </p:sp>
      <p:pic>
        <p:nvPicPr>
          <p:cNvPr id="4" name="Content Placeholder 3" descr="A screenshot of a test&#10;&#10;AI-generated content may be incorrect.">
            <a:extLst>
              <a:ext uri="{FF2B5EF4-FFF2-40B4-BE49-F238E27FC236}">
                <a16:creationId xmlns:a16="http://schemas.microsoft.com/office/drawing/2014/main" id="{BBF76268-9F7E-50C4-27C7-9970773E8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022" y="1239404"/>
            <a:ext cx="7596785" cy="52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C32B-6932-B992-E581-36C8994D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FD3541-9560-5B12-35A4-BDDB2B6D2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135" y="359418"/>
            <a:ext cx="8393157" cy="56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0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F331-047A-AFA5-6C40-958BEBAC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Comparing Two Means</a:t>
            </a:r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6BA4A3F5-8BD1-92D2-7032-AAAA2C03B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24" y="2165873"/>
            <a:ext cx="10840528" cy="21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EC80-D624-0D5E-4BBA-6C962A09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AA81883-FD54-F1B0-4DCD-D73CD1A38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57" y="360872"/>
            <a:ext cx="11284857" cy="37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B366-0710-688A-28F8-6C4C2B60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test&#10;&#10;AI-generated content may be incorrect.">
            <a:extLst>
              <a:ext uri="{FF2B5EF4-FFF2-40B4-BE49-F238E27FC236}">
                <a16:creationId xmlns:a16="http://schemas.microsoft.com/office/drawing/2014/main" id="{8A482E05-B4CC-D9AF-A3C2-AFCA5D994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295" y="480370"/>
            <a:ext cx="7375980" cy="60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5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958D-45C7-A497-20E3-0F277760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TRUE or False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A3349E-9280-9998-225A-A858D6717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571" y="1706133"/>
            <a:ext cx="10807665" cy="4795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F89507-49B2-7FAB-4E9A-C1BE9C89F09F}"/>
              </a:ext>
            </a:extLst>
          </p:cNvPr>
          <p:cNvSpPr txBox="1">
            <a:spLocks/>
          </p:cNvSpPr>
          <p:nvPr/>
        </p:nvSpPr>
        <p:spPr>
          <a:xfrm>
            <a:off x="833362" y="3432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9393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3AD7-13D7-236F-3404-A023584D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D30ECFC5-7103-49D0-2C0A-2D0C84C4A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565" y="474348"/>
            <a:ext cx="9209776" cy="6018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868F8-6EFD-368C-C2FB-ACD323CCBF3A}"/>
              </a:ext>
            </a:extLst>
          </p:cNvPr>
          <p:cNvSpPr txBox="1"/>
          <p:nvPr/>
        </p:nvSpPr>
        <p:spPr>
          <a:xfrm>
            <a:off x="9906000" y="5147388"/>
            <a:ext cx="17106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852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9A635-8E3F-CAE0-7591-C52E6972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E14-5948-04FD-07D2-4FFA9F50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TRUE or False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51D213-5AC7-302B-A852-BB37A44CA08F}"/>
              </a:ext>
            </a:extLst>
          </p:cNvPr>
          <p:cNvSpPr txBox="1">
            <a:spLocks/>
          </p:cNvSpPr>
          <p:nvPr/>
        </p:nvSpPr>
        <p:spPr>
          <a:xfrm>
            <a:off x="833362" y="3432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TRUE</a:t>
            </a:r>
          </a:p>
        </p:txBody>
      </p:sp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96599B4-2FAA-20F3-1D1D-C1978CE4E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571" y="1837041"/>
            <a:ext cx="10696754" cy="841654"/>
          </a:xfrm>
          <a:prstGeom prst="rect">
            <a:avLst/>
          </a:prstGeom>
        </p:spPr>
      </p:pic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788A21A-9344-2ACE-5C63-4D03AB99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76" y="3150889"/>
            <a:ext cx="8131473" cy="26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2484-23EE-F37F-B7F7-DF251103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True or False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C62B93-2738-F90B-C32E-7B7FFCE58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962" y="2052697"/>
            <a:ext cx="10513474" cy="7656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9EF748-CB9A-046A-F610-76BBE6B5345D}"/>
              </a:ext>
            </a:extLst>
          </p:cNvPr>
          <p:cNvSpPr txBox="1">
            <a:spLocks/>
          </p:cNvSpPr>
          <p:nvPr/>
        </p:nvSpPr>
        <p:spPr>
          <a:xfrm>
            <a:off x="660834" y="4165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9729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89A1-460C-75AC-395D-078B0EB6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Comparing Distributions</a:t>
            </a:r>
          </a:p>
        </p:txBody>
      </p:sp>
      <p:pic>
        <p:nvPicPr>
          <p:cNvPr id="4" name="Content Placeholder 3" descr="A screenshot of a phone&#10;&#10;AI-generated content may be incorrect.">
            <a:extLst>
              <a:ext uri="{FF2B5EF4-FFF2-40B4-BE49-F238E27FC236}">
                <a16:creationId xmlns:a16="http://schemas.microsoft.com/office/drawing/2014/main" id="{814E76F8-6C1E-4916-BBD7-FF6B1D6F3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291" y="1710854"/>
            <a:ext cx="4260930" cy="47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925" y="1718604"/>
            <a:ext cx="10107283" cy="2575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Use </a:t>
            </a:r>
            <a:r>
              <a:rPr lang="en-GB" b="1">
                <a:ea typeface="+mn-lt"/>
                <a:cs typeface="+mn-lt"/>
              </a:rPr>
              <a:t>graphs and numerical summaries</a:t>
            </a:r>
            <a:r>
              <a:rPr lang="en-GB">
                <a:ea typeface="+mn-lt"/>
                <a:cs typeface="+mn-lt"/>
              </a:rPr>
              <a:t> to make comparisons.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Compare </a:t>
            </a:r>
            <a:r>
              <a:rPr lang="en-GB" b="1">
                <a:ea typeface="+mn-lt"/>
                <a:cs typeface="+mn-lt"/>
              </a:rPr>
              <a:t>shape</a:t>
            </a:r>
            <a:r>
              <a:rPr lang="en-GB">
                <a:ea typeface="+mn-lt"/>
                <a:cs typeface="+mn-lt"/>
              </a:rPr>
              <a:t> (including skewness and modality).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Compare </a:t>
            </a:r>
            <a:r>
              <a:rPr lang="en-GB" b="1" dirty="0" err="1">
                <a:ea typeface="+mn-lt"/>
                <a:cs typeface="+mn-lt"/>
              </a:rPr>
              <a:t>center</a:t>
            </a:r>
            <a:r>
              <a:rPr lang="en-GB" dirty="0">
                <a:ea typeface="+mn-lt"/>
                <a:cs typeface="+mn-lt"/>
              </a:rPr>
              <a:t> (mean or median) in context.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Compare </a:t>
            </a:r>
            <a:r>
              <a:rPr lang="en-GB" b="1">
                <a:ea typeface="+mn-lt"/>
                <a:cs typeface="+mn-lt"/>
              </a:rPr>
              <a:t>spread</a:t>
            </a:r>
            <a:r>
              <a:rPr lang="en-GB">
                <a:ea typeface="+mn-lt"/>
                <a:cs typeface="+mn-lt"/>
              </a:rPr>
              <a:t> (IQR or standard deviation).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Note </a:t>
            </a:r>
            <a:r>
              <a:rPr lang="en-GB" b="1">
                <a:ea typeface="+mn-lt"/>
                <a:cs typeface="+mn-lt"/>
              </a:rPr>
              <a:t>outliers or unusual features</a:t>
            </a:r>
            <a:r>
              <a:rPr lang="en-GB">
                <a:ea typeface="+mn-lt"/>
                <a:cs typeface="+mn-lt"/>
              </a:rPr>
              <a:t> and make conclusions </a:t>
            </a:r>
            <a:r>
              <a:rPr lang="en-GB" b="1">
                <a:ea typeface="+mn-lt"/>
                <a:cs typeface="+mn-lt"/>
              </a:rPr>
              <a:t>in context</a:t>
            </a:r>
            <a:r>
              <a:rPr lang="en-GB">
                <a:ea typeface="+mn-lt"/>
                <a:cs typeface="+mn-lt"/>
              </a:rPr>
              <a:t>.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57C9-9308-E422-2776-64654C41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table with text on it&#10;&#10;AI-generated content may be incorrect.">
            <a:extLst>
              <a:ext uri="{FF2B5EF4-FFF2-40B4-BE49-F238E27FC236}">
                <a16:creationId xmlns:a16="http://schemas.microsoft.com/office/drawing/2014/main" id="{FFAB6755-62B9-5B26-2544-CB0157209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81" y="6870"/>
            <a:ext cx="10078528" cy="65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5D43-B4EE-0146-3514-6233E205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FBD47996-2DB4-0352-2696-2C3C9FD84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113" y="536515"/>
            <a:ext cx="10524226" cy="527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E24C-175B-45D4-AEDA-AC952CAD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Degrees of freedom  is n- 1</a:t>
            </a:r>
          </a:p>
        </p:txBody>
      </p:sp>
      <p:pic>
        <p:nvPicPr>
          <p:cNvPr id="4" name="Content Placeholder 3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EE1C4527-B8D3-9ED4-7BBD-F511EAE0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521559"/>
            <a:ext cx="11730486" cy="5002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C90731-8D69-39D9-50C6-6AFA95937236}"/>
              </a:ext>
            </a:extLst>
          </p:cNvPr>
          <p:cNvSpPr/>
          <p:nvPr/>
        </p:nvSpPr>
        <p:spPr>
          <a:xfrm>
            <a:off x="5548312" y="2095499"/>
            <a:ext cx="5024437" cy="1190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575D7-FEC9-C32C-1FFB-121A2870AB32}"/>
              </a:ext>
            </a:extLst>
          </p:cNvPr>
          <p:cNvSpPr/>
          <p:nvPr/>
        </p:nvSpPr>
        <p:spPr>
          <a:xfrm>
            <a:off x="841165" y="4016314"/>
            <a:ext cx="10229040" cy="6586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8A54A-2EE1-5601-4E5F-1A39488756C7}"/>
              </a:ext>
            </a:extLst>
          </p:cNvPr>
          <p:cNvSpPr/>
          <p:nvPr/>
        </p:nvSpPr>
        <p:spPr>
          <a:xfrm>
            <a:off x="835414" y="4844451"/>
            <a:ext cx="10229040" cy="14494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3BC-D13D-EFB3-C8B8-63860A91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FD31E5-FF8B-7C24-EB89-15919DE9E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41" y="631421"/>
            <a:ext cx="11796442" cy="58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5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6F63-7E6B-D750-411D-7967A22B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0BBCF3EB-F8CC-B3BE-14F7-FC95FCBB3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887" y="367743"/>
            <a:ext cx="9172754" cy="61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62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Comparing Distributions</vt:lpstr>
      <vt:lpstr>PowerPoint Presentation</vt:lpstr>
      <vt:lpstr>PowerPoint Presentation</vt:lpstr>
      <vt:lpstr>PowerPoint Presentation</vt:lpstr>
      <vt:lpstr>Degrees of freedom  is n- 1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STRETCH and CHALLENGE</vt:lpstr>
      <vt:lpstr>PowerPoint Presentation</vt:lpstr>
      <vt:lpstr>Comparing Two Means</vt:lpstr>
      <vt:lpstr>PowerPoint Presentation</vt:lpstr>
      <vt:lpstr>PowerPoint Presentation</vt:lpstr>
      <vt:lpstr>TRUE or False</vt:lpstr>
      <vt:lpstr>TRUE or False</vt:lpstr>
      <vt:lpstr>True or False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59</cp:revision>
  <dcterms:created xsi:type="dcterms:W3CDTF">2026-01-23T08:01:20Z</dcterms:created>
  <dcterms:modified xsi:type="dcterms:W3CDTF">2026-03-27T07:21:36Z</dcterms:modified>
</cp:coreProperties>
</file>