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56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BB13D2-85CC-8665-F8F5-C0BD350066D6}" v="4" dt="2026-05-25T07:32:38.2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B42D4-A04B-5EC0-BB60-FE292CB6C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statistics for a quantit</a:t>
            </a:r>
            <a:r>
              <a:rPr lang="en-GB"/>
              <a:t>ative variable</a:t>
            </a:r>
            <a:endParaRPr lang="en-GB" dirty="0"/>
          </a:p>
        </p:txBody>
      </p:sp>
      <p:pic>
        <p:nvPicPr>
          <p:cNvPr id="4" name="Content Placeholder 3" descr="A screenshot of a test&#10;&#10;AI-generated content may be incorrect.">
            <a:extLst>
              <a:ext uri="{FF2B5EF4-FFF2-40B4-BE49-F238E27FC236}">
                <a16:creationId xmlns:a16="http://schemas.microsoft.com/office/drawing/2014/main" id="{F490EABF-C142-40BD-B524-2E61C74625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69483" y="1399709"/>
            <a:ext cx="7591245" cy="455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748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A59FE-41F5-DD18-64E7-0DFAD58C7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Comparing </a:t>
            </a:r>
            <a:r>
              <a:rPr lang="en-GB" err="1"/>
              <a:t>distri</a:t>
            </a:r>
            <a:r>
              <a:rPr lang="en-GB"/>
              <a:t>butions</a:t>
            </a:r>
          </a:p>
        </p:txBody>
      </p:sp>
      <p:pic>
        <p:nvPicPr>
          <p:cNvPr id="4" name="Content Placeholder 3" descr="A white text with black text&#10;&#10;AI-generated content may be incorrect.">
            <a:extLst>
              <a:ext uri="{FF2B5EF4-FFF2-40B4-BE49-F238E27FC236}">
                <a16:creationId xmlns:a16="http://schemas.microsoft.com/office/drawing/2014/main" id="{09C26210-24B3-35B4-6073-4D983C60D5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9622" y="1593989"/>
            <a:ext cx="8497018" cy="442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876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4AFEA-A563-3CF7-B537-7D264CFEA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FRQ</a:t>
            </a:r>
          </a:p>
        </p:txBody>
      </p:sp>
      <p:pic>
        <p:nvPicPr>
          <p:cNvPr id="4" name="Content Placeholder 3" descr="A screenshot of a test&#10;&#10;AI-generated content may be incorrect.">
            <a:extLst>
              <a:ext uri="{FF2B5EF4-FFF2-40B4-BE49-F238E27FC236}">
                <a16:creationId xmlns:a16="http://schemas.microsoft.com/office/drawing/2014/main" id="{BE5EF1C0-D630-216B-80E5-2BA92DA6D6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0717" y="601976"/>
            <a:ext cx="10668000" cy="3894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233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4F2DC-FDA8-17C9-A29E-597ACD7CC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5E510-D666-6676-20BF-355C5ED28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FRQ</a:t>
            </a:r>
          </a:p>
        </p:txBody>
      </p:sp>
      <p:pic>
        <p:nvPicPr>
          <p:cNvPr id="6" name="Content Placeholder 5" descr="A screenshot of a math test&#10;&#10;AI-generated content may be incorrect.">
            <a:extLst>
              <a:ext uri="{FF2B5EF4-FFF2-40B4-BE49-F238E27FC236}">
                <a16:creationId xmlns:a16="http://schemas.microsoft.com/office/drawing/2014/main" id="{79A328E8-D14F-7DFB-9112-C2DE8FF154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1975" y="365170"/>
            <a:ext cx="8580766" cy="6007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557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E2F32-3278-1D23-652A-854FC0511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TRUE or FALSE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1087D-7BF3-F703-7AAA-96DA4D9848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>
                <a:ea typeface="+mn-lt"/>
                <a:cs typeface="+mn-lt"/>
              </a:rPr>
              <a:t>If two distributions have the same mean, they must have the same shape. </a:t>
            </a:r>
            <a:endParaRPr lang="en-GB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9651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14E6F5-CA6C-65E4-DF22-375645BAB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8B1E1-ADCB-0976-4109-4B4E0D448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TRUE or FALSE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D0818-F87E-096A-A282-516EB1F4C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GB" dirty="0"/>
          </a:p>
          <a:p>
            <a:r>
              <a:rPr lang="en-GB">
                <a:ea typeface="+mn-lt"/>
                <a:cs typeface="+mn-lt"/>
              </a:rPr>
              <a:t>A distribution with a larger standard deviation is always skewed. </a:t>
            </a:r>
            <a:endParaRPr lang="en-GB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63025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6F2630-1333-9D95-CF45-95905D709E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2C490-0100-75F6-29C1-413C8182A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TRUE or FALSE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0FABD-9B68-3600-6BB8-665E18466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GB" dirty="0"/>
          </a:p>
          <a:p>
            <a:r>
              <a:rPr lang="en-GB">
                <a:ea typeface="+mn-lt"/>
                <a:cs typeface="+mn-lt"/>
              </a:rPr>
              <a:t>Outliers can affect the mean more than the median.</a:t>
            </a:r>
            <a:endParaRPr lang="en-GB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339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7F3DDB-48A6-168F-A267-9B46CE52B6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7B99D-6FAC-2C62-8E50-A8BB913F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statistics for a quantit</a:t>
            </a:r>
            <a:r>
              <a:rPr lang="en-GB"/>
              <a:t>ative variable</a:t>
            </a:r>
            <a:endParaRPr lang="en-GB" dirty="0"/>
          </a:p>
        </p:txBody>
      </p:sp>
      <p:pic>
        <p:nvPicPr>
          <p:cNvPr id="4" name="Content Placeholder 3" descr="A screenshot of a test&#10;&#10;AI-generated content may be incorrect.">
            <a:extLst>
              <a:ext uri="{FF2B5EF4-FFF2-40B4-BE49-F238E27FC236}">
                <a16:creationId xmlns:a16="http://schemas.microsoft.com/office/drawing/2014/main" id="{EEE633C7-03A9-148B-6EDD-DD5D603C15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58955" y="1600992"/>
            <a:ext cx="6096000" cy="366329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472B649-3165-3CA1-300B-E5BC71BC6FCF}"/>
              </a:ext>
            </a:extLst>
          </p:cNvPr>
          <p:cNvSpPr txBox="1"/>
          <p:nvPr/>
        </p:nvSpPr>
        <p:spPr>
          <a:xfrm>
            <a:off x="9007522" y="2558955"/>
            <a:ext cx="87573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/>
              <a:t>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861BDD-0C53-E49A-A11E-D3778A317A32}"/>
              </a:ext>
            </a:extLst>
          </p:cNvPr>
          <p:cNvSpPr txBox="1"/>
          <p:nvPr/>
        </p:nvSpPr>
        <p:spPr>
          <a:xfrm>
            <a:off x="9007521" y="4208059"/>
            <a:ext cx="87573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4097023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F313-F95D-2777-4667-414D85EEB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white text on a white background&#10;&#10;AI-generated content may be incorrect.">
            <a:extLst>
              <a:ext uri="{FF2B5EF4-FFF2-40B4-BE49-F238E27FC236}">
                <a16:creationId xmlns:a16="http://schemas.microsoft.com/office/drawing/2014/main" id="{AFC5ED79-BAD5-E6B0-3F89-3640E182A9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361644"/>
            <a:ext cx="12120113" cy="5338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918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3245" y="1589208"/>
            <a:ext cx="9963509" cy="2288365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285750" indent="-285750">
              <a:buFont typeface="Arial"/>
              <a:buChar char="•"/>
            </a:pPr>
            <a:r>
              <a:rPr lang="en-GB" b="1">
                <a:ea typeface="+mn-lt"/>
                <a:cs typeface="+mn-lt"/>
              </a:rPr>
              <a:t>Measures of </a:t>
            </a:r>
            <a:r>
              <a:rPr lang="en-GB" b="1" err="1">
                <a:ea typeface="+mn-lt"/>
                <a:cs typeface="+mn-lt"/>
              </a:rPr>
              <a:t>center</a:t>
            </a:r>
            <a:r>
              <a:rPr lang="en-GB">
                <a:ea typeface="+mn-lt"/>
                <a:cs typeface="+mn-lt"/>
              </a:rPr>
              <a:t> describe a typical value (mean, median).</a:t>
            </a:r>
            <a:endParaRPr lang="en-US"/>
          </a:p>
          <a:p>
            <a:pPr marL="285750" indent="-285750">
              <a:buFont typeface="Arial"/>
              <a:buChar char="•"/>
            </a:pPr>
            <a:r>
              <a:rPr lang="en-GB" b="1">
                <a:ea typeface="+mn-lt"/>
                <a:cs typeface="+mn-lt"/>
              </a:rPr>
              <a:t>Measures of spread</a:t>
            </a:r>
            <a:r>
              <a:rPr lang="en-GB">
                <a:ea typeface="+mn-lt"/>
                <a:cs typeface="+mn-lt"/>
              </a:rPr>
              <a:t> describe variability (range, IQR, standard deviation).</a:t>
            </a:r>
            <a:endParaRPr lang="en-GB"/>
          </a:p>
          <a:p>
            <a:pPr marL="285750" indent="-285750">
              <a:buFont typeface="Arial"/>
              <a:buChar char="•"/>
            </a:pPr>
            <a:r>
              <a:rPr lang="en-GB">
                <a:ea typeface="+mn-lt"/>
                <a:cs typeface="+mn-lt"/>
              </a:rPr>
              <a:t>The </a:t>
            </a:r>
            <a:r>
              <a:rPr lang="en-GB" b="1">
                <a:ea typeface="+mn-lt"/>
                <a:cs typeface="+mn-lt"/>
              </a:rPr>
              <a:t>five-number summary</a:t>
            </a:r>
            <a:r>
              <a:rPr lang="en-GB">
                <a:ea typeface="+mn-lt"/>
                <a:cs typeface="+mn-lt"/>
              </a:rPr>
              <a:t> includes minimum, Q1, median, Q3, and maximum.</a:t>
            </a:r>
            <a:endParaRPr lang="en-GB"/>
          </a:p>
          <a:p>
            <a:pPr marL="285750" indent="-285750">
              <a:buFont typeface="Arial"/>
              <a:buChar char="•"/>
            </a:pPr>
            <a:r>
              <a:rPr lang="en-GB">
                <a:ea typeface="+mn-lt"/>
                <a:cs typeface="+mn-lt"/>
              </a:rPr>
              <a:t>The </a:t>
            </a:r>
            <a:r>
              <a:rPr lang="en-GB" b="1">
                <a:ea typeface="+mn-lt"/>
                <a:cs typeface="+mn-lt"/>
              </a:rPr>
              <a:t>mean and standard deviation</a:t>
            </a:r>
            <a:r>
              <a:rPr lang="en-GB">
                <a:ea typeface="+mn-lt"/>
                <a:cs typeface="+mn-lt"/>
              </a:rPr>
              <a:t> are sensitive to outliers and skewness.</a:t>
            </a:r>
            <a:endParaRPr lang="en-GB"/>
          </a:p>
          <a:p>
            <a:pPr marL="285750" indent="-285750">
              <a:buFont typeface="Arial"/>
              <a:buChar char="•"/>
            </a:pPr>
            <a:r>
              <a:rPr lang="en-GB">
                <a:ea typeface="+mn-lt"/>
                <a:cs typeface="+mn-lt"/>
              </a:rPr>
              <a:t>Summary statistics should be interpreted </a:t>
            </a:r>
            <a:r>
              <a:rPr lang="en-GB" b="1">
                <a:ea typeface="+mn-lt"/>
                <a:cs typeface="+mn-lt"/>
              </a:rPr>
              <a:t>in context</a:t>
            </a:r>
            <a:r>
              <a:rPr lang="en-GB">
                <a:ea typeface="+mn-lt"/>
                <a:cs typeface="+mn-lt"/>
              </a:rPr>
              <a:t>.</a:t>
            </a:r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0FE5E-9DBC-8541-F862-728DDEFA8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test&#10;&#10;AI-generated content may be incorrect.">
            <a:extLst>
              <a:ext uri="{FF2B5EF4-FFF2-40B4-BE49-F238E27FC236}">
                <a16:creationId xmlns:a16="http://schemas.microsoft.com/office/drawing/2014/main" id="{766456CD-7C4C-F7B5-9085-89C615BDD8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8226" y="369613"/>
            <a:ext cx="9589698" cy="4042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006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DD913-3811-11E7-BEEA-9FB5B2AB0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AF50C09-2473-CC03-4D81-F7A3EA178D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5253" y="161102"/>
            <a:ext cx="9164399" cy="6328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131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D4E05-7745-5738-DDF7-100DADBCA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STRETCH and CHALLENGE</a:t>
            </a:r>
          </a:p>
        </p:txBody>
      </p:sp>
      <p:pic>
        <p:nvPicPr>
          <p:cNvPr id="4" name="Content Placeholder 3" descr="A screenshot of a test&#10;&#10;AI-generated content may be incorrect.">
            <a:extLst>
              <a:ext uri="{FF2B5EF4-FFF2-40B4-BE49-F238E27FC236}">
                <a16:creationId xmlns:a16="http://schemas.microsoft.com/office/drawing/2014/main" id="{D322EA89-43F0-1620-25F2-202E23BF16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0840" y="1483819"/>
            <a:ext cx="6721037" cy="5380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233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BBAF5-B48E-BE63-65AA-CD9D5D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test&#10;&#10;AI-generated content may be incorrect.">
            <a:extLst>
              <a:ext uri="{FF2B5EF4-FFF2-40B4-BE49-F238E27FC236}">
                <a16:creationId xmlns:a16="http://schemas.microsoft.com/office/drawing/2014/main" id="{DC7E7668-2BAC-3ED0-E213-1AC77C5CEE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8595" y="362385"/>
            <a:ext cx="7068735" cy="5897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258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A46A8-2814-2D6D-6B08-7B99F032F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Comparing </a:t>
            </a:r>
            <a:r>
              <a:rPr lang="en-GB"/>
              <a:t>Distributions</a:t>
            </a:r>
            <a:endParaRPr lang="en-GB" dirty="0"/>
          </a:p>
        </p:txBody>
      </p:sp>
      <p:pic>
        <p:nvPicPr>
          <p:cNvPr id="4" name="Content Placeholder 3" descr="A screenshot of a phone&#10;&#10;AI-generated content may be incorrect.">
            <a:extLst>
              <a:ext uri="{FF2B5EF4-FFF2-40B4-BE49-F238E27FC236}">
                <a16:creationId xmlns:a16="http://schemas.microsoft.com/office/drawing/2014/main" id="{7D48D9F6-3E2A-072F-6861-519751D608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8028" y="1590481"/>
            <a:ext cx="5165605" cy="4907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573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Summary statistics for a quantitative variable</vt:lpstr>
      <vt:lpstr>Summary statistics for a quantitative variable</vt:lpstr>
      <vt:lpstr>PowerPoint Presentation</vt:lpstr>
      <vt:lpstr>PowerPoint Presentation</vt:lpstr>
      <vt:lpstr>PowerPoint Presentation</vt:lpstr>
      <vt:lpstr>PowerPoint Presentation</vt:lpstr>
      <vt:lpstr>STRETCH and CHALLENGE</vt:lpstr>
      <vt:lpstr>PowerPoint Presentation</vt:lpstr>
      <vt:lpstr>Comparing Distributions</vt:lpstr>
      <vt:lpstr>Comparing distributions</vt:lpstr>
      <vt:lpstr>FRQ</vt:lpstr>
      <vt:lpstr>FRQ</vt:lpstr>
      <vt:lpstr>TRUE or FALSE</vt:lpstr>
      <vt:lpstr>TRUE or FALSE</vt:lpstr>
      <vt:lpstr>TRUE or FALSE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70</cp:revision>
  <dcterms:created xsi:type="dcterms:W3CDTF">2026-01-23T04:42:01Z</dcterms:created>
  <dcterms:modified xsi:type="dcterms:W3CDTF">2026-05-29T02:48:14Z</dcterms:modified>
</cp:coreProperties>
</file>